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3"/>
  </p:notesMasterIdLst>
  <p:sldIdLst>
    <p:sldId id="331" r:id="rId2"/>
    <p:sldId id="330" r:id="rId3"/>
    <p:sldId id="335" r:id="rId4"/>
    <p:sldId id="317" r:id="rId5"/>
    <p:sldId id="318" r:id="rId6"/>
    <p:sldId id="320" r:id="rId7"/>
    <p:sldId id="334" r:id="rId8"/>
    <p:sldId id="329" r:id="rId9"/>
    <p:sldId id="324" r:id="rId10"/>
    <p:sldId id="326" r:id="rId11"/>
    <p:sldId id="323" r:id="rId1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FF"/>
    <a:srgbClr val="00BBFF"/>
    <a:srgbClr val="008ECD"/>
    <a:srgbClr val="C9F1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7389" autoAdjust="0"/>
  </p:normalViewPr>
  <p:slideViewPr>
    <p:cSldViewPr showGuides="1">
      <p:cViewPr varScale="1">
        <p:scale>
          <a:sx n="64" d="100"/>
          <a:sy n="64" d="100"/>
        </p:scale>
        <p:origin x="-1470" y="-102"/>
      </p:cViewPr>
      <p:guideLst>
        <p:guide orient="horz" pos="935"/>
        <p:guide orient="horz" pos="1253"/>
        <p:guide orient="horz" pos="1525"/>
        <p:guide pos="5103"/>
        <p:guide pos="288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B6A624F-9814-45AC-B03D-BD0F608630AF}" type="datetimeFigureOut">
              <a:rPr lang="en-GB" smtClean="0"/>
              <a:t>18/06/2012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B1182E8-9CA2-4E7A-BA9E-111D62660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1B7C7-F27A-4C9C-8FB8-E40D44C9C0BA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1B7C7-F27A-4C9C-8FB8-E40D44C9C0BA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 we see a world of many clouds.</a:t>
            </a:r>
          </a:p>
          <a:p>
            <a:endParaRPr lang="en-GB" dirty="0" smtClean="0"/>
          </a:p>
          <a:p>
            <a:pPr defTabSz="940460">
              <a:defRPr/>
            </a:pPr>
            <a:r>
              <a:rPr lang="en-US" dirty="0"/>
              <a:t>Most enterprises approach cloud in silo’s and many applications (</a:t>
            </a:r>
            <a:r>
              <a:rPr lang="en-US" dirty="0" err="1"/>
              <a:t>SaaS</a:t>
            </a:r>
            <a:r>
              <a:rPr lang="en-US" dirty="0"/>
              <a:t>) are vertically integrated on their own clouds. Enterprises migrate to the cloud based on the shift of </a:t>
            </a:r>
            <a:r>
              <a:rPr lang="en-US" dirty="0" err="1"/>
              <a:t>Capex</a:t>
            </a:r>
            <a:r>
              <a:rPr lang="en-US" dirty="0"/>
              <a:t> to </a:t>
            </a:r>
            <a:r>
              <a:rPr lang="en-US" dirty="0" err="1"/>
              <a:t>Opex</a:t>
            </a:r>
            <a:r>
              <a:rPr lang="en-US" dirty="0"/>
              <a:t>.</a:t>
            </a:r>
          </a:p>
          <a:p>
            <a:pPr defTabSz="940460">
              <a:defRPr/>
            </a:pPr>
            <a:endParaRPr lang="en-US" dirty="0"/>
          </a:p>
          <a:p>
            <a:pPr defTabSz="940460">
              <a:defRPr/>
            </a:pPr>
            <a:r>
              <a:rPr lang="en-US" dirty="0"/>
              <a:t>There is no integrated solution - No enterprise class SLA - They just take one cloud at a time.</a:t>
            </a:r>
          </a:p>
          <a:p>
            <a:pPr defTabSz="940460">
              <a:defRPr/>
            </a:pPr>
            <a:endParaRPr lang="en-US" dirty="0"/>
          </a:p>
          <a:p>
            <a:pPr defTabSz="940460">
              <a:defRPr/>
            </a:pPr>
            <a:r>
              <a:rPr lang="en-US" dirty="0"/>
              <a:t>There is a new cloud popping up every month. And the question is, how much cloud do you want?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F702-CC9B-4E65-94C4-2197D016A3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2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few years, we will witness the Rise of the Hybrid Cloud. </a:t>
            </a:r>
          </a:p>
          <a:p>
            <a:endParaRPr lang="en-US" dirty="0" smtClean="0"/>
          </a:p>
          <a:p>
            <a:r>
              <a:rPr lang="en-US" dirty="0" smtClean="0"/>
              <a:t>Go from a world of many clouds to a few cloud-of-clouds. And that’s what hybrid</a:t>
            </a:r>
            <a:r>
              <a:rPr lang="en-US" baseline="0" dirty="0" smtClean="0"/>
              <a:t> is, a combination of multiple, public and private clouds.</a:t>
            </a:r>
            <a:endParaRPr lang="en-US" dirty="0" smtClean="0"/>
          </a:p>
          <a:p>
            <a:endParaRPr lang="en-US" dirty="0" smtClean="0"/>
          </a:p>
          <a:p>
            <a:pPr defTabSz="940460">
              <a:defRPr/>
            </a:pPr>
            <a:r>
              <a:rPr lang="en-US" dirty="0"/>
              <a:t>Enterprises will combine their private cloud (for data and core applications) with public cloud (backup, archiving, analytics) and software as a service. </a:t>
            </a:r>
          </a:p>
          <a:p>
            <a:endParaRPr lang="en-US" dirty="0" smtClean="0"/>
          </a:p>
          <a:p>
            <a:pPr defTabSz="940460">
              <a:defRPr/>
            </a:pPr>
            <a:r>
              <a:rPr lang="en-US" dirty="0" smtClean="0"/>
              <a:t>Enterprises will seek to achieve the benefits of cloud computing:</a:t>
            </a:r>
            <a:r>
              <a:rPr lang="en-US" baseline="0" dirty="0" smtClean="0"/>
              <a:t> scalability, lower TCO. But struggle to get there. And </a:t>
            </a:r>
            <a:r>
              <a:rPr lang="en-US" baseline="0" dirty="0" err="1" smtClean="0"/>
              <a:t>thats</a:t>
            </a:r>
            <a:r>
              <a:rPr lang="en-US" baseline="0" dirty="0" smtClean="0"/>
              <a:t> no surprise.</a:t>
            </a:r>
          </a:p>
          <a:p>
            <a:pPr defTabSz="940460">
              <a:defRPr/>
            </a:pPr>
            <a:endParaRPr lang="en-US" baseline="0" dirty="0" smtClean="0"/>
          </a:p>
          <a:p>
            <a:pPr defTabSz="940460">
              <a:defRPr/>
            </a:pPr>
            <a:r>
              <a:rPr lang="en-US" baseline="0" dirty="0" smtClean="0"/>
              <a:t>So yes IT will be back to BAU within 5 years time, but under the hood we will have a totally different engine.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F702-CC9B-4E65-94C4-2197D016A3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7938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332824"/>
            <a:ext cx="5472525" cy="1512000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565000"/>
            <a:ext cx="5473005" cy="8640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75732"/>
            <a:ext cx="209999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nl-ams-15\JelleZ$\My Documents\My Interxion\Cloud Segment\04 Collateral and Communications\08 Webpages\Cloud Survey\1lr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20"/>
            <a:ext cx="9144000" cy="6120000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36CB-4DE0-4948-B460-D743A3FBC91D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A479232-5107-4266-B0E0-0186C867F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0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61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n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09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332824"/>
            <a:ext cx="5472525" cy="1512000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75732"/>
            <a:ext cx="2099997" cy="360000"/>
          </a:xfrm>
          <a:prstGeom prst="rect">
            <a:avLst/>
          </a:prstGeom>
        </p:spPr>
      </p:pic>
      <p:sp>
        <p:nvSpPr>
          <p:cNvPr id="6" name="Donut 5"/>
          <p:cNvSpPr>
            <a:spLocks noChangeAspect="1"/>
          </p:cNvSpPr>
          <p:nvPr/>
        </p:nvSpPr>
        <p:spPr bwMode="auto">
          <a:xfrm>
            <a:off x="5018947" y="2722900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7" name="Donut 6"/>
          <p:cNvSpPr>
            <a:spLocks noChangeAspect="1"/>
          </p:cNvSpPr>
          <p:nvPr/>
        </p:nvSpPr>
        <p:spPr bwMode="auto">
          <a:xfrm>
            <a:off x="4927350" y="2631303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8" name="Donut 7"/>
          <p:cNvSpPr>
            <a:spLocks noChangeAspect="1"/>
          </p:cNvSpPr>
          <p:nvPr/>
        </p:nvSpPr>
        <p:spPr bwMode="auto">
          <a:xfrm>
            <a:off x="5129945" y="2833898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 bwMode="auto">
          <a:xfrm>
            <a:off x="7214997" y="1629611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0" name="Donut 9"/>
          <p:cNvSpPr>
            <a:spLocks noChangeAspect="1"/>
          </p:cNvSpPr>
          <p:nvPr/>
        </p:nvSpPr>
        <p:spPr bwMode="auto">
          <a:xfrm>
            <a:off x="7129750" y="1538014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1" name="Donut 10"/>
          <p:cNvSpPr>
            <a:spLocks noChangeAspect="1"/>
          </p:cNvSpPr>
          <p:nvPr/>
        </p:nvSpPr>
        <p:spPr bwMode="auto">
          <a:xfrm>
            <a:off x="7325995" y="1746959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" name="Donut 12"/>
          <p:cNvSpPr>
            <a:spLocks noChangeAspect="1"/>
          </p:cNvSpPr>
          <p:nvPr/>
        </p:nvSpPr>
        <p:spPr bwMode="auto">
          <a:xfrm>
            <a:off x="7887146" y="481446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 bwMode="auto">
          <a:xfrm>
            <a:off x="7795549" y="38984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" name="Donut 14"/>
          <p:cNvSpPr>
            <a:spLocks noChangeAspect="1"/>
          </p:cNvSpPr>
          <p:nvPr/>
        </p:nvSpPr>
        <p:spPr bwMode="auto">
          <a:xfrm>
            <a:off x="7998144" y="592444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" name="Donut 15"/>
          <p:cNvSpPr>
            <a:spLocks noChangeAspect="1"/>
          </p:cNvSpPr>
          <p:nvPr/>
        </p:nvSpPr>
        <p:spPr bwMode="auto">
          <a:xfrm>
            <a:off x="5603147" y="3593451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" name="Donut 16"/>
          <p:cNvSpPr>
            <a:spLocks noChangeAspect="1"/>
          </p:cNvSpPr>
          <p:nvPr/>
        </p:nvSpPr>
        <p:spPr bwMode="auto">
          <a:xfrm>
            <a:off x="5511550" y="3501854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8" name="Donut 17"/>
          <p:cNvSpPr>
            <a:spLocks noChangeAspect="1"/>
          </p:cNvSpPr>
          <p:nvPr/>
        </p:nvSpPr>
        <p:spPr bwMode="auto">
          <a:xfrm>
            <a:off x="5714145" y="3710799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9" name="Donut 18"/>
          <p:cNvSpPr>
            <a:spLocks noChangeAspect="1"/>
          </p:cNvSpPr>
          <p:nvPr/>
        </p:nvSpPr>
        <p:spPr bwMode="auto">
          <a:xfrm>
            <a:off x="6646269" y="4121183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0" name="Donut 19"/>
          <p:cNvSpPr>
            <a:spLocks noChangeAspect="1"/>
          </p:cNvSpPr>
          <p:nvPr/>
        </p:nvSpPr>
        <p:spPr bwMode="auto">
          <a:xfrm>
            <a:off x="6544944" y="4029586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1" name="Donut 20"/>
          <p:cNvSpPr>
            <a:spLocks noChangeAspect="1"/>
          </p:cNvSpPr>
          <p:nvPr/>
        </p:nvSpPr>
        <p:spPr bwMode="auto">
          <a:xfrm>
            <a:off x="6747539" y="4222453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2" name="Donut 21"/>
          <p:cNvSpPr>
            <a:spLocks noChangeAspect="1"/>
          </p:cNvSpPr>
          <p:nvPr/>
        </p:nvSpPr>
        <p:spPr bwMode="auto">
          <a:xfrm>
            <a:off x="7979570" y="3814767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3" name="Donut 22"/>
          <p:cNvSpPr>
            <a:spLocks noChangeAspect="1"/>
          </p:cNvSpPr>
          <p:nvPr/>
        </p:nvSpPr>
        <p:spPr bwMode="auto">
          <a:xfrm>
            <a:off x="7887973" y="3723170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4" name="Donut 23"/>
          <p:cNvSpPr>
            <a:spLocks noChangeAspect="1"/>
          </p:cNvSpPr>
          <p:nvPr/>
        </p:nvSpPr>
        <p:spPr bwMode="auto">
          <a:xfrm>
            <a:off x="8090568" y="3935493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5" name="Donut 24"/>
          <p:cNvSpPr>
            <a:spLocks noChangeAspect="1"/>
          </p:cNvSpPr>
          <p:nvPr/>
        </p:nvSpPr>
        <p:spPr bwMode="auto">
          <a:xfrm>
            <a:off x="3760471" y="5951984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6" name="Donut 25"/>
          <p:cNvSpPr>
            <a:spLocks noChangeAspect="1"/>
          </p:cNvSpPr>
          <p:nvPr/>
        </p:nvSpPr>
        <p:spPr bwMode="auto">
          <a:xfrm>
            <a:off x="3668874" y="5860387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7" name="Donut 26"/>
          <p:cNvSpPr>
            <a:spLocks noChangeAspect="1"/>
          </p:cNvSpPr>
          <p:nvPr/>
        </p:nvSpPr>
        <p:spPr bwMode="auto">
          <a:xfrm>
            <a:off x="3871469" y="606298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8" name="Donut 27"/>
          <p:cNvSpPr>
            <a:spLocks noChangeAspect="1"/>
          </p:cNvSpPr>
          <p:nvPr/>
        </p:nvSpPr>
        <p:spPr bwMode="auto">
          <a:xfrm>
            <a:off x="3973745" y="2002886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29" name="Donut 28"/>
          <p:cNvSpPr>
            <a:spLocks noChangeAspect="1"/>
          </p:cNvSpPr>
          <p:nvPr/>
        </p:nvSpPr>
        <p:spPr bwMode="auto">
          <a:xfrm>
            <a:off x="3879145" y="1909946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0" name="Donut 29"/>
          <p:cNvSpPr>
            <a:spLocks noChangeAspect="1"/>
          </p:cNvSpPr>
          <p:nvPr/>
        </p:nvSpPr>
        <p:spPr bwMode="auto">
          <a:xfrm>
            <a:off x="4087051" y="212187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1" name="Donut 30"/>
          <p:cNvSpPr>
            <a:spLocks noChangeAspect="1"/>
          </p:cNvSpPr>
          <p:nvPr/>
        </p:nvSpPr>
        <p:spPr bwMode="auto">
          <a:xfrm>
            <a:off x="5922573" y="2606866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2" name="Donut 31"/>
          <p:cNvSpPr>
            <a:spLocks noChangeAspect="1"/>
          </p:cNvSpPr>
          <p:nvPr/>
        </p:nvSpPr>
        <p:spPr bwMode="auto">
          <a:xfrm>
            <a:off x="5837326" y="251526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3" name="Donut 32"/>
          <p:cNvSpPr>
            <a:spLocks noChangeAspect="1"/>
          </p:cNvSpPr>
          <p:nvPr/>
        </p:nvSpPr>
        <p:spPr bwMode="auto">
          <a:xfrm>
            <a:off x="6033571" y="2724214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4" name="Donut 33"/>
          <p:cNvSpPr>
            <a:spLocks noChangeAspect="1"/>
          </p:cNvSpPr>
          <p:nvPr/>
        </p:nvSpPr>
        <p:spPr bwMode="auto">
          <a:xfrm>
            <a:off x="6091449" y="2652172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5" name="Donut 34"/>
          <p:cNvSpPr>
            <a:spLocks noChangeAspect="1"/>
          </p:cNvSpPr>
          <p:nvPr/>
        </p:nvSpPr>
        <p:spPr bwMode="auto">
          <a:xfrm>
            <a:off x="6006202" y="2560575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6" name="Donut 35"/>
          <p:cNvSpPr>
            <a:spLocks noChangeAspect="1"/>
          </p:cNvSpPr>
          <p:nvPr/>
        </p:nvSpPr>
        <p:spPr bwMode="auto">
          <a:xfrm>
            <a:off x="6202447" y="2769520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7" name="Donut 36"/>
          <p:cNvSpPr>
            <a:spLocks noChangeAspect="1"/>
          </p:cNvSpPr>
          <p:nvPr/>
        </p:nvSpPr>
        <p:spPr bwMode="auto">
          <a:xfrm>
            <a:off x="5844309" y="2998168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8" name="Donut 37"/>
          <p:cNvSpPr>
            <a:spLocks noChangeAspect="1"/>
          </p:cNvSpPr>
          <p:nvPr/>
        </p:nvSpPr>
        <p:spPr bwMode="auto">
          <a:xfrm>
            <a:off x="5759062" y="2906571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39" name="Donut 38"/>
          <p:cNvSpPr>
            <a:spLocks noChangeAspect="1"/>
          </p:cNvSpPr>
          <p:nvPr/>
        </p:nvSpPr>
        <p:spPr bwMode="auto">
          <a:xfrm>
            <a:off x="5955307" y="3115516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0" name="Donut 39"/>
          <p:cNvSpPr>
            <a:spLocks noChangeAspect="1"/>
          </p:cNvSpPr>
          <p:nvPr/>
        </p:nvSpPr>
        <p:spPr bwMode="auto">
          <a:xfrm>
            <a:off x="6371541" y="2973454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1" name="Donut 40"/>
          <p:cNvSpPr>
            <a:spLocks noChangeAspect="1"/>
          </p:cNvSpPr>
          <p:nvPr/>
        </p:nvSpPr>
        <p:spPr bwMode="auto">
          <a:xfrm>
            <a:off x="6286294" y="2881857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 bwMode="auto">
          <a:xfrm>
            <a:off x="6482539" y="309080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3" name="Donut 42"/>
          <p:cNvSpPr>
            <a:spLocks noChangeAspect="1"/>
          </p:cNvSpPr>
          <p:nvPr/>
        </p:nvSpPr>
        <p:spPr bwMode="auto">
          <a:xfrm>
            <a:off x="6568511" y="3252804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4" name="Donut 43"/>
          <p:cNvSpPr>
            <a:spLocks noChangeAspect="1"/>
          </p:cNvSpPr>
          <p:nvPr/>
        </p:nvSpPr>
        <p:spPr bwMode="auto">
          <a:xfrm>
            <a:off x="6483264" y="3161207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45" name="Donut 44"/>
          <p:cNvSpPr>
            <a:spLocks noChangeAspect="1"/>
          </p:cNvSpPr>
          <p:nvPr/>
        </p:nvSpPr>
        <p:spPr bwMode="auto">
          <a:xfrm>
            <a:off x="6679509" y="337015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 MAP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uroMapDots2correc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uroMapDots2correct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3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04850"/>
            <a:ext cx="4267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668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er and Content MAP footer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5" name="Picture 162" descr="LO interxion tex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8638" y="2001838"/>
            <a:ext cx="43815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3" descr="IN lampje 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9325"/>
            <a:ext cx="1933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4" descr="IN lampje 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221932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515350" cy="8302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dirty="0">
                <a:ln w="50800"/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6700" y="1390650"/>
            <a:ext cx="8515350" cy="44577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57890" y="6320441"/>
            <a:ext cx="6162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www.interxion.com	</a:t>
            </a:r>
            <a:fld id="{40103FA2-6018-4507-BE89-9986CE0EE5D5}" type="datetime3">
              <a:rPr lang="en-GB"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18 June, 2012</a:t>
            </a:fld>
            <a:r>
              <a:rPr lang="en-GB" sz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 </a:t>
            </a:r>
            <a:fld id="{E28F80EA-032B-44DF-89C6-F5F5B34AE3EF}" type="slidenum"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GLOBE CUT OFF BOTTOMjpg.jpe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6075800"/>
            <a:ext cx="9180000" cy="8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15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7272"/>
            <a:ext cx="8640000" cy="468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E7CE-9972-4DAC-A7A7-6D9392114140}" type="datetime1">
              <a:rPr lang="en-GB" smtClean="0"/>
              <a:t>18/06/2012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1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70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68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80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7272"/>
            <a:ext cx="4176000" cy="468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80" y="1197272"/>
            <a:ext cx="4176000" cy="468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9E51-B99F-451B-8764-A5F3FB4A2A96}" type="datetime1">
              <a:rPr lang="en-GB" smtClean="0"/>
              <a:t>18/06/2012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1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7216"/>
            <a:ext cx="4176000" cy="43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01272"/>
            <a:ext cx="4176000" cy="417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80" y="1197280"/>
            <a:ext cx="4176000" cy="43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5" y="1701272"/>
            <a:ext cx="4176000" cy="417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95A5-8683-4347-B1D7-98C6916616CB}" type="datetime1">
              <a:rPr lang="en-GB" smtClean="0"/>
              <a:t>18/06/2012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6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4811-2168-4DD6-9825-3C0CF2396EDE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A479232-5107-4266-B0E0-0186C867F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etwork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A76A-D13E-4D4A-A0BC-4C65F5D6C5BE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A479232-5107-4266-B0E0-0186C867FFA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6" descr="\\nl-ams-15\JelleZ$\My Documents\My Interxion\Cloud Segment\03 Communications\00 Templates\02 Icons\RB IX PHASE02_03 TIFF's\RB IX TIFF's 200pix\SEG 200pix\SEG 05 CARRIER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496" y="116513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8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lou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CD34-011B-4B3D-9923-AF6F6A0A3DB5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A479232-5107-4266-B0E0-0186C867FFA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\\nl-ams-15\JelleZ$\My Documents\My Interxion\Cloud Segment\03 Communications\00 Templates\02 Icons\RB IX PHASE02_03 TIFF's\RB IX TIFF's 200pix\SEG 200pix\SEG 01 CLOUD.t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2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testlab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A6D8-338A-49F8-B5AC-92BD474F603F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2A479232-5107-4266-B0E0-0186C867FFA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6" y="116728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2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7280"/>
            <a:ext cx="864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5913296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613147FA-35FC-49F4-A253-B76E81B9F468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5913296"/>
            <a:ext cx="432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96" y="5913296"/>
            <a:ext cx="72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2A479232-5107-4266-B0E0-0186C867FFAA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75732"/>
            <a:ext cx="209999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8" r:id="rId8"/>
    <p:sldLayoutId id="2147483689" r:id="rId9"/>
    <p:sldLayoutId id="2147483687" r:id="rId10"/>
    <p:sldLayoutId id="2147483685" r:id="rId11"/>
    <p:sldLayoutId id="2147483686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04863" indent="-35877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252538" indent="-3381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98625" indent="-3270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155825" indent="-360363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tiff"/><Relationship Id="rId13" Type="http://schemas.openxmlformats.org/officeDocument/2006/relationships/image" Target="../media/image99.tiff"/><Relationship Id="rId3" Type="http://schemas.openxmlformats.org/officeDocument/2006/relationships/image" Target="../media/image89.tiff"/><Relationship Id="rId7" Type="http://schemas.openxmlformats.org/officeDocument/2006/relationships/image" Target="../media/image93.tiff"/><Relationship Id="rId12" Type="http://schemas.openxmlformats.org/officeDocument/2006/relationships/image" Target="../media/image9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tiff"/><Relationship Id="rId11" Type="http://schemas.openxmlformats.org/officeDocument/2006/relationships/image" Target="../media/image97.tiff"/><Relationship Id="rId5" Type="http://schemas.openxmlformats.org/officeDocument/2006/relationships/image" Target="../media/image91.tiff"/><Relationship Id="rId10" Type="http://schemas.openxmlformats.org/officeDocument/2006/relationships/image" Target="../media/image96.tiff"/><Relationship Id="rId4" Type="http://schemas.openxmlformats.org/officeDocument/2006/relationships/image" Target="../media/image90.tiff"/><Relationship Id="rId9" Type="http://schemas.openxmlformats.org/officeDocument/2006/relationships/image" Target="../media/image9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iff"/><Relationship Id="rId13" Type="http://schemas.openxmlformats.org/officeDocument/2006/relationships/image" Target="../media/image109.tiff"/><Relationship Id="rId18" Type="http://schemas.openxmlformats.org/officeDocument/2006/relationships/image" Target="../media/image114.jpeg"/><Relationship Id="rId3" Type="http://schemas.openxmlformats.org/officeDocument/2006/relationships/image" Target="../media/image101.jpeg"/><Relationship Id="rId21" Type="http://schemas.openxmlformats.org/officeDocument/2006/relationships/image" Target="../media/image117.jpeg"/><Relationship Id="rId7" Type="http://schemas.openxmlformats.org/officeDocument/2006/relationships/image" Target="../media/image104.jpeg"/><Relationship Id="rId12" Type="http://schemas.openxmlformats.org/officeDocument/2006/relationships/image" Target="../media/image108.gif"/><Relationship Id="rId17" Type="http://schemas.openxmlformats.org/officeDocument/2006/relationships/image" Target="../media/image113.png"/><Relationship Id="rId2" Type="http://schemas.openxmlformats.org/officeDocument/2006/relationships/image" Target="../media/image100.png"/><Relationship Id="rId16" Type="http://schemas.openxmlformats.org/officeDocument/2006/relationships/image" Target="../media/image112.png"/><Relationship Id="rId20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07.jpeg"/><Relationship Id="rId5" Type="http://schemas.openxmlformats.org/officeDocument/2006/relationships/image" Target="../media/image103.jpe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jpeg"/><Relationship Id="rId4" Type="http://schemas.openxmlformats.org/officeDocument/2006/relationships/image" Target="../media/image102.jpeg"/><Relationship Id="rId9" Type="http://schemas.openxmlformats.org/officeDocument/2006/relationships/image" Target="../media/image105.tiff"/><Relationship Id="rId14" Type="http://schemas.openxmlformats.org/officeDocument/2006/relationships/image" Target="../media/image110.jpeg"/><Relationship Id="rId22" Type="http://schemas.openxmlformats.org/officeDocument/2006/relationships/image" Target="../media/image1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34" Type="http://schemas.openxmlformats.org/officeDocument/2006/relationships/image" Target="../media/image51.jpeg"/><Relationship Id="rId42" Type="http://schemas.openxmlformats.org/officeDocument/2006/relationships/image" Target="../media/image59.png"/><Relationship Id="rId47" Type="http://schemas.openxmlformats.org/officeDocument/2006/relationships/image" Target="../media/image64.jpeg"/><Relationship Id="rId50" Type="http://schemas.openxmlformats.org/officeDocument/2006/relationships/image" Target="../media/image67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5" Type="http://schemas.openxmlformats.org/officeDocument/2006/relationships/image" Target="../media/image42.png"/><Relationship Id="rId33" Type="http://schemas.openxmlformats.org/officeDocument/2006/relationships/image" Target="../media/image50.jpe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gif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40" Type="http://schemas.openxmlformats.org/officeDocument/2006/relationships/image" Target="../media/image57.gif"/><Relationship Id="rId45" Type="http://schemas.openxmlformats.org/officeDocument/2006/relationships/image" Target="../media/image62.jpeg"/><Relationship Id="rId53" Type="http://schemas.openxmlformats.org/officeDocument/2006/relationships/image" Target="../media/image70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jpeg"/><Relationship Id="rId49" Type="http://schemas.openxmlformats.org/officeDocument/2006/relationships/image" Target="../media/image66.jpe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31" Type="http://schemas.openxmlformats.org/officeDocument/2006/relationships/image" Target="../media/image48.jpeg"/><Relationship Id="rId44" Type="http://schemas.openxmlformats.org/officeDocument/2006/relationships/image" Target="../media/image61.jpeg"/><Relationship Id="rId52" Type="http://schemas.openxmlformats.org/officeDocument/2006/relationships/image" Target="../media/image69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png"/><Relationship Id="rId30" Type="http://schemas.openxmlformats.org/officeDocument/2006/relationships/image" Target="../media/image47.jpeg"/><Relationship Id="rId35" Type="http://schemas.openxmlformats.org/officeDocument/2006/relationships/image" Target="../media/image52.png"/><Relationship Id="rId43" Type="http://schemas.openxmlformats.org/officeDocument/2006/relationships/image" Target="../media/image60.jpeg"/><Relationship Id="rId48" Type="http://schemas.openxmlformats.org/officeDocument/2006/relationships/image" Target="../media/image65.jpeg"/><Relationship Id="rId8" Type="http://schemas.openxmlformats.org/officeDocument/2006/relationships/image" Target="../media/image25.jpeg"/><Relationship Id="rId51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iff"/><Relationship Id="rId13" Type="http://schemas.openxmlformats.org/officeDocument/2006/relationships/image" Target="../media/image82.tiff"/><Relationship Id="rId18" Type="http://schemas.openxmlformats.org/officeDocument/2006/relationships/image" Target="../media/image87.tiff"/><Relationship Id="rId3" Type="http://schemas.openxmlformats.org/officeDocument/2006/relationships/image" Target="../media/image72.tiff"/><Relationship Id="rId7" Type="http://schemas.openxmlformats.org/officeDocument/2006/relationships/image" Target="../media/image76.tiff"/><Relationship Id="rId12" Type="http://schemas.openxmlformats.org/officeDocument/2006/relationships/image" Target="../media/image81.tiff"/><Relationship Id="rId17" Type="http://schemas.openxmlformats.org/officeDocument/2006/relationships/image" Target="../media/image86.tiff"/><Relationship Id="rId2" Type="http://schemas.openxmlformats.org/officeDocument/2006/relationships/image" Target="../media/image71.tiff"/><Relationship Id="rId16" Type="http://schemas.openxmlformats.org/officeDocument/2006/relationships/image" Target="../media/image8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tiff"/><Relationship Id="rId11" Type="http://schemas.openxmlformats.org/officeDocument/2006/relationships/image" Target="../media/image80.tiff"/><Relationship Id="rId5" Type="http://schemas.openxmlformats.org/officeDocument/2006/relationships/image" Target="../media/image74.tiff"/><Relationship Id="rId15" Type="http://schemas.openxmlformats.org/officeDocument/2006/relationships/image" Target="../media/image84.tiff"/><Relationship Id="rId10" Type="http://schemas.openxmlformats.org/officeDocument/2006/relationships/image" Target="../media/image79.tiff"/><Relationship Id="rId19" Type="http://schemas.openxmlformats.org/officeDocument/2006/relationships/image" Target="../media/image88.tiff"/><Relationship Id="rId4" Type="http://schemas.openxmlformats.org/officeDocument/2006/relationships/image" Target="../media/image73.tiff"/><Relationship Id="rId9" Type="http://schemas.openxmlformats.org/officeDocument/2006/relationships/image" Target="../media/image78.tiff"/><Relationship Id="rId14" Type="http://schemas.openxmlformats.org/officeDocument/2006/relationships/image" Target="../media/image8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r="112"/>
          <a:stretch/>
        </p:blipFill>
        <p:spPr>
          <a:xfrm>
            <a:off x="-76200" y="-1"/>
            <a:ext cx="9241369" cy="6957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 flipH="1">
            <a:off x="13500" y="427339"/>
            <a:ext cx="4016829" cy="5916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0">
                <a:schemeClr val="tx2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3613"/>
            <a:ext cx="4030329" cy="49313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No Cloud is an Island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flipH="1">
            <a:off x="13499" y="1147439"/>
            <a:ext cx="4016830" cy="6973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0">
                <a:schemeClr val="tx2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96690"/>
            <a:ext cx="7719490" cy="49313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Tuesday June 19, 2012</a:t>
            </a:r>
            <a:r>
              <a:rPr lang="en-US" sz="1600" i="1" dirty="0">
                <a:solidFill>
                  <a:schemeClr val="bg1"/>
                </a:solidFill>
              </a:rPr>
              <a:t/>
            </a:r>
            <a:br>
              <a:rPr lang="en-US" sz="1600" i="1" dirty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bg1"/>
                </a:solidFill>
              </a:rPr>
              <a:t>Vincent in ‘t Veld, Director Cloud Segment</a:t>
            </a:r>
            <a:endParaRPr lang="en-GB" sz="20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85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/>
          <p:cNvGrpSpPr/>
          <p:nvPr/>
        </p:nvGrpSpPr>
        <p:grpSpPr>
          <a:xfrm>
            <a:off x="2916456" y="1196752"/>
            <a:ext cx="5760000" cy="3325447"/>
            <a:chOff x="2843808" y="1975761"/>
            <a:chExt cx="5760000" cy="3325447"/>
          </a:xfrm>
        </p:grpSpPr>
        <p:grpSp>
          <p:nvGrpSpPr>
            <p:cNvPr id="314" name="Group 313"/>
            <p:cNvGrpSpPr/>
            <p:nvPr/>
          </p:nvGrpSpPr>
          <p:grpSpPr>
            <a:xfrm flipH="1">
              <a:off x="2843808" y="1975761"/>
              <a:ext cx="5760000" cy="3325447"/>
              <a:chOff x="323528" y="2420887"/>
              <a:chExt cx="5760000" cy="3325447"/>
            </a:xfrm>
            <a:solidFill>
              <a:schemeClr val="accent3">
                <a:lumMod val="20000"/>
                <a:lumOff val="80000"/>
              </a:schemeClr>
            </a:solidFill>
          </p:grpSpPr>
          <p:grpSp>
            <p:nvGrpSpPr>
              <p:cNvPr id="315" name="Group 314"/>
              <p:cNvGrpSpPr/>
              <p:nvPr/>
            </p:nvGrpSpPr>
            <p:grpSpPr>
              <a:xfrm flipH="1">
                <a:off x="323528" y="2420887"/>
                <a:ext cx="5760000" cy="3325447"/>
                <a:chOff x="323528" y="1844822"/>
                <a:chExt cx="6984584" cy="4032449"/>
              </a:xfrm>
              <a:grpFill/>
            </p:grpSpPr>
            <p:sp>
              <p:nvSpPr>
                <p:cNvPr id="324" name="Rectangle 323"/>
                <p:cNvSpPr/>
                <p:nvPr/>
              </p:nvSpPr>
              <p:spPr>
                <a:xfrm>
                  <a:off x="1968431" y="4065852"/>
                  <a:ext cx="3889535" cy="1137452"/>
                </a:xfrm>
                <a:prstGeom prst="rect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5580113" y="4149272"/>
                  <a:ext cx="1727999" cy="1727999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 rot="16200000" flipV="1">
                  <a:off x="1763686" y="1844827"/>
                  <a:ext cx="2880005" cy="2879995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 flipH="1">
                  <a:off x="4067944" y="3105199"/>
                  <a:ext cx="2124000" cy="2124000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1217837" y="4739819"/>
                  <a:ext cx="5183999" cy="1137452"/>
                </a:xfrm>
                <a:prstGeom prst="rect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 rot="10800000">
                  <a:off x="1043608" y="3429000"/>
                  <a:ext cx="1368000" cy="1368000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323528" y="4149079"/>
                  <a:ext cx="1727999" cy="1727999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 flipH="1">
                <a:off x="382753" y="2480627"/>
                <a:ext cx="5641247" cy="3246233"/>
                <a:chOff x="395536" y="1917264"/>
                <a:chExt cx="6840584" cy="3936393"/>
              </a:xfrm>
              <a:grpFill/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395536" y="4221264"/>
                  <a:ext cx="1584000" cy="158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1110327" y="3502269"/>
                  <a:ext cx="1224000" cy="122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1835696" y="1917264"/>
                  <a:ext cx="2736000" cy="27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139776" y="3185121"/>
                  <a:ext cx="1980000" cy="19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652120" y="4221088"/>
                  <a:ext cx="1584000" cy="158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1155990" y="4716206"/>
                  <a:ext cx="5328586" cy="11374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1722327" y="4066284"/>
                  <a:ext cx="4135641" cy="11374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143" name="TextBox 142"/>
            <p:cNvSpPr txBox="1"/>
            <p:nvPr/>
          </p:nvSpPr>
          <p:spPr>
            <a:xfrm>
              <a:off x="7379672" y="4293096"/>
              <a:ext cx="878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Arial" pitchFamily="34" charset="0"/>
                  <a:cs typeface="Arial" pitchFamily="34" charset="0"/>
                </a:defRPr>
              </a:lvl1pPr>
            </a:lstStyle>
            <a:p>
              <a:pPr algn="ctr"/>
              <a:r>
                <a:rPr lang="en-GB" sz="1600" dirty="0" smtClean="0"/>
                <a:t>Private</a:t>
              </a:r>
            </a:p>
            <a:p>
              <a:pPr algn="ctr"/>
              <a:r>
                <a:rPr lang="en-GB" sz="1600" dirty="0" smtClean="0"/>
                <a:t>Clouds</a:t>
              </a:r>
              <a:endParaRPr lang="en-GB" sz="1600" dirty="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287388" y="1713886"/>
            <a:ext cx="5760000" cy="3325447"/>
            <a:chOff x="540192" y="2420887"/>
            <a:chExt cx="5760000" cy="3325447"/>
          </a:xfrm>
        </p:grpSpPr>
        <p:grpSp>
          <p:nvGrpSpPr>
            <p:cNvPr id="196" name="Group 195"/>
            <p:cNvGrpSpPr/>
            <p:nvPr/>
          </p:nvGrpSpPr>
          <p:grpSpPr>
            <a:xfrm>
              <a:off x="540192" y="2420887"/>
              <a:ext cx="5760000" cy="3325447"/>
              <a:chOff x="323528" y="2420887"/>
              <a:chExt cx="5760000" cy="3325447"/>
            </a:xfrm>
          </p:grpSpPr>
          <p:grpSp>
            <p:nvGrpSpPr>
              <p:cNvPr id="76" name="Group 75"/>
              <p:cNvGrpSpPr/>
              <p:nvPr/>
            </p:nvGrpSpPr>
            <p:grpSpPr>
              <a:xfrm flipH="1">
                <a:off x="323528" y="2420887"/>
                <a:ext cx="5760000" cy="3325447"/>
                <a:chOff x="323528" y="1844822"/>
                <a:chExt cx="6984584" cy="4032449"/>
              </a:xfrm>
              <a:solidFill>
                <a:srgbClr val="E9EDF4"/>
              </a:solidFill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968431" y="4065852"/>
                  <a:ext cx="3889535" cy="1137452"/>
                </a:xfrm>
                <a:prstGeom prst="rect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580113" y="4149272"/>
                  <a:ext cx="1727999" cy="1727999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6200000" flipV="1">
                  <a:off x="1763686" y="1844827"/>
                  <a:ext cx="2880005" cy="2879995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 flipH="1">
                  <a:off x="4067944" y="3105199"/>
                  <a:ext cx="2124000" cy="2124000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217837" y="4739819"/>
                  <a:ext cx="5183999" cy="1137452"/>
                </a:xfrm>
                <a:prstGeom prst="rect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 rot="10800000">
                  <a:off x="1043608" y="3429000"/>
                  <a:ext cx="1368000" cy="1368000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323528" y="4149079"/>
                  <a:ext cx="1727999" cy="1727999"/>
                </a:xfrm>
                <a:prstGeom prst="ellipse">
                  <a:avLst/>
                </a:prstGeom>
                <a:grpFill/>
                <a:ln w="38100">
                  <a:gradFill>
                    <a:gsLst>
                      <a:gs pos="0">
                        <a:srgbClr val="008ECD"/>
                      </a:gs>
                      <a:gs pos="50000">
                        <a:srgbClr val="104587"/>
                      </a:gs>
                      <a:gs pos="100000">
                        <a:srgbClr val="00114F"/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 flipH="1">
                <a:off x="382753" y="2480627"/>
                <a:ext cx="5641247" cy="3246873"/>
                <a:chOff x="395536" y="1917264"/>
                <a:chExt cx="6840584" cy="3937169"/>
              </a:xfrm>
              <a:solidFill>
                <a:srgbClr val="E9EDF4"/>
              </a:solidFill>
            </p:grpSpPr>
            <p:sp>
              <p:nvSpPr>
                <p:cNvPr id="305" name="Oval 304"/>
                <p:cNvSpPr/>
                <p:nvPr/>
              </p:nvSpPr>
              <p:spPr>
                <a:xfrm>
                  <a:off x="395536" y="4221264"/>
                  <a:ext cx="1584000" cy="158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1110327" y="3502269"/>
                  <a:ext cx="1224000" cy="122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1835696" y="1917264"/>
                  <a:ext cx="2736000" cy="27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4139776" y="3185121"/>
                  <a:ext cx="1980000" cy="19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5652120" y="4221088"/>
                  <a:ext cx="1584000" cy="1584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1155990" y="4716982"/>
                  <a:ext cx="5328586" cy="11374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722327" y="4066284"/>
                  <a:ext cx="4135641" cy="113745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812913" y="4766197"/>
              <a:ext cx="878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Public</a:t>
              </a:r>
            </a:p>
            <a:p>
              <a:pPr algn="ctr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Clouds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000" cy="792000"/>
          </a:xfrm>
        </p:spPr>
        <p:txBody>
          <a:bodyPr/>
          <a:lstStyle/>
          <a:p>
            <a:r>
              <a:rPr lang="en-GB" dirty="0" smtClean="0"/>
              <a:t>Enterprise needs drive Hybrid</a:t>
            </a:r>
            <a:endParaRPr lang="en-GB" dirty="0"/>
          </a:p>
        </p:txBody>
      </p:sp>
      <p:grpSp>
        <p:nvGrpSpPr>
          <p:cNvPr id="2048" name="Group 2047"/>
          <p:cNvGrpSpPr>
            <a:grpSpLocks noChangeAspect="1"/>
          </p:cNvGrpSpPr>
          <p:nvPr/>
        </p:nvGrpSpPr>
        <p:grpSpPr>
          <a:xfrm>
            <a:off x="2915816" y="2001919"/>
            <a:ext cx="3716016" cy="2377941"/>
            <a:chOff x="2699792" y="2852936"/>
            <a:chExt cx="3861907" cy="2376000"/>
          </a:xfrm>
        </p:grpSpPr>
        <p:grpSp>
          <p:nvGrpSpPr>
            <p:cNvPr id="110" name="Group 109"/>
            <p:cNvGrpSpPr/>
            <p:nvPr/>
          </p:nvGrpSpPr>
          <p:grpSpPr>
            <a:xfrm>
              <a:off x="2699792" y="2852936"/>
              <a:ext cx="3861907" cy="2376000"/>
              <a:chOff x="323528" y="1844824"/>
              <a:chExt cx="6554248" cy="4032448"/>
            </a:xfrm>
            <a:solidFill>
              <a:schemeClr val="bg1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1968431" y="4065852"/>
                <a:ext cx="3889535" cy="1137452"/>
              </a:xfrm>
              <a:prstGeom prst="rect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149776" y="4149273"/>
                <a:ext cx="1728000" cy="1727999"/>
              </a:xfrm>
              <a:prstGeom prst="ellipse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763688" y="1844824"/>
                <a:ext cx="2880000" cy="2880000"/>
              </a:xfrm>
              <a:prstGeom prst="ellipse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879711" y="2845881"/>
                <a:ext cx="2124000" cy="2124000"/>
              </a:xfrm>
              <a:prstGeom prst="ellipse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217837" y="4739820"/>
                <a:ext cx="4762216" cy="1137452"/>
              </a:xfrm>
              <a:prstGeom prst="rect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932517" y="3241281"/>
                <a:ext cx="1367999" cy="1368001"/>
              </a:xfrm>
              <a:prstGeom prst="ellipse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23528" y="4149080"/>
                <a:ext cx="1728000" cy="1728000"/>
              </a:xfrm>
              <a:prstGeom prst="ellipse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742324" y="2895619"/>
              <a:ext cx="3777060" cy="2312408"/>
              <a:chOff x="395536" y="1917264"/>
              <a:chExt cx="6410248" cy="3924524"/>
            </a:xfrm>
            <a:solidFill>
              <a:schemeClr val="bg1"/>
            </a:solidFill>
          </p:grpSpPr>
          <p:sp>
            <p:nvSpPr>
              <p:cNvPr id="136" name="Oval 135"/>
              <p:cNvSpPr/>
              <p:nvPr/>
            </p:nvSpPr>
            <p:spPr>
              <a:xfrm>
                <a:off x="395536" y="4236343"/>
                <a:ext cx="1584000" cy="1583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999236" y="3314551"/>
                <a:ext cx="1224001" cy="12239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835696" y="1917264"/>
                <a:ext cx="2736000" cy="27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951545" y="2925803"/>
                <a:ext cx="1979999" cy="19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221785" y="4221087"/>
                <a:ext cx="1583999" cy="158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254989" y="4704336"/>
                <a:ext cx="4825711" cy="11374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22327" y="4066284"/>
                <a:ext cx="4135641" cy="11374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</p:grpSp>
      </p:grpSp>
      <p:cxnSp>
        <p:nvCxnSpPr>
          <p:cNvPr id="193" name="Straight Connector 192"/>
          <p:cNvCxnSpPr>
            <a:endCxn id="149" idx="0"/>
          </p:cNvCxnSpPr>
          <p:nvPr/>
        </p:nvCxnSpPr>
        <p:spPr>
          <a:xfrm flipH="1">
            <a:off x="4356122" y="2044637"/>
            <a:ext cx="627645" cy="226124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53" idx="1"/>
            <a:endCxn id="148" idx="1"/>
          </p:cNvCxnSpPr>
          <p:nvPr/>
        </p:nvCxnSpPr>
        <p:spPr>
          <a:xfrm flipH="1" flipV="1">
            <a:off x="3131549" y="2879239"/>
            <a:ext cx="3384376" cy="129585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46" idx="1"/>
          </p:cNvCxnSpPr>
          <p:nvPr/>
        </p:nvCxnSpPr>
        <p:spPr>
          <a:xfrm flipV="1">
            <a:off x="3419872" y="2639374"/>
            <a:ext cx="2114288" cy="17389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47" idx="1"/>
            <a:endCxn id="156" idx="1"/>
          </p:cNvCxnSpPr>
          <p:nvPr/>
        </p:nvCxnSpPr>
        <p:spPr>
          <a:xfrm flipV="1">
            <a:off x="2627784" y="3010177"/>
            <a:ext cx="3240069" cy="11649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45" idx="1"/>
            <a:endCxn id="154" idx="3"/>
          </p:cNvCxnSpPr>
          <p:nvPr/>
        </p:nvCxnSpPr>
        <p:spPr>
          <a:xfrm>
            <a:off x="2771509" y="3513942"/>
            <a:ext cx="388901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Oval 247"/>
          <p:cNvSpPr/>
          <p:nvPr/>
        </p:nvSpPr>
        <p:spPr>
          <a:xfrm>
            <a:off x="3923928" y="2866159"/>
            <a:ext cx="1296000" cy="1296000"/>
          </a:xfrm>
          <a:prstGeom prst="ellipse">
            <a:avLst/>
          </a:prstGeom>
          <a:gradFill flip="none" rotWithShape="1">
            <a:gsLst>
              <a:gs pos="75000">
                <a:srgbClr val="00BDFF">
                  <a:alpha val="20000"/>
                </a:srgbClr>
              </a:gs>
              <a:gs pos="0">
                <a:schemeClr val="accent4">
                  <a:shade val="51000"/>
                  <a:satMod val="130000"/>
                </a:schemeClr>
              </a:gs>
              <a:gs pos="17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6" name="Picture 10" descr="\\nl-ams-15\JelleZ$\My Documents\My Interxion\Cloud Segment\04 Collateral and Communications\00 Templates\02 Icons\Segment Icons\SEG 05 CARRIER MEDIU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60" y="3107181"/>
            <a:ext cx="818616" cy="81852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Oval 99"/>
          <p:cNvSpPr/>
          <p:nvPr/>
        </p:nvSpPr>
        <p:spPr>
          <a:xfrm>
            <a:off x="4574168" y="3516399"/>
            <a:ext cx="0" cy="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Picture 15" descr="\\nl-ams-15\JelleZ$\My Documents\My Interxion\Cloud Segment\04 Collateral and Communications\00 Templates\02 Icons\Application Icons\Medium\2D 03 EMAIL CAL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49" y="2663069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1" descr="\\nl-ams-15\JelleZ$\My Documents\My Interxion\Cloud Segment\04 Collateral and Communications\00 Templates\02 Icons\Application Icons\Medium\2D 12 FINANC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25" y="3958922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2" descr="\\nl-ams-15\JelleZ$\My Documents\My Interxion\Cloud Segment\04 Collateral and Communications\00 Templates\02 Icons\Application Icons\Medium\2D 13 H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97772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40" descr="\\nl-ams-15\JelleZ$\My Documents\My Interxion\Cloud Segment\04 Collateral and Communications\00 Templates\02 Icons\Application Icons\Medium\2D 06 DOC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53" y="2794007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30" descr="\\nl-ams-15\JelleZ$\My Documents\My Interxion\Cloud Segment\04 Collateral and Communications\00 Templates\02 Icons\Application Icons\Medium\2D 04 TESTING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8922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3" descr="\\nl-ams-15\JelleZ$\My Documents\My Interxion\Cloud Segment\04 Collateral and Communications\00 Templates\02 Icons\Application Icons\Medium\2D 02 BACKUP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62159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18" descr="\\nl-ams-15\JelleZ$\My Documents\My Interxion\Cloud Segment\04 Collateral and Communications\00 Templates\02 Icons\Application Icons\Medium\2D 07 COLLAB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09" y="3297772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0" descr="\\nl-ams-15\JelleZ$\My Documents\My Interxion\Cloud Segment\04 Collateral and Communications\00 Templates\02 Icons\Application Icons\Medium\2D 11 ERP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995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6" descr="\\nl-ams-15\JelleZ$\My Documents\My Interxion\Cloud Segment\04 Collateral and Communications\00 Templates\02 Icons\Application Icons\Medium\2D 05 CRM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5884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7" descr="\\nl-ams-15\JelleZ$\My Documents\My Interxion\Cloud Segment\04 Collateral and Communications\00 Templates\02 Icons\Application Icons\Medium\2D 08 VIRT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89" y="2361959"/>
            <a:ext cx="432339" cy="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" name="Rectangle 342"/>
          <p:cNvSpPr/>
          <p:nvPr/>
        </p:nvSpPr>
        <p:spPr>
          <a:xfrm>
            <a:off x="395536" y="1892467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connect?</a:t>
            </a:r>
            <a:endParaRPr lang="en-GB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6607575" y="1388411"/>
            <a:ext cx="1794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migrate?</a:t>
            </a:r>
            <a:endParaRPr lang="en-GB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6044970" y="4844795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manage?</a:t>
            </a:r>
            <a:endParaRPr lang="en-GB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112836" y="3987752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Hybrid</a:t>
            </a:r>
            <a:endParaRPr lang="en-GB" dirty="0"/>
          </a:p>
        </p:txBody>
      </p:sp>
      <p:sp>
        <p:nvSpPr>
          <p:cNvPr id="348" name="TextBox 347"/>
          <p:cNvSpPr txBox="1"/>
          <p:nvPr/>
        </p:nvSpPr>
        <p:spPr>
          <a:xfrm>
            <a:off x="1722652" y="4549337"/>
            <a:ext cx="936116" cy="411257"/>
          </a:xfrm>
          <a:prstGeom prst="rect">
            <a:avLst/>
          </a:prstGeom>
          <a:noFill/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>
              <a:defRPr sz="1100" i="1">
                <a:solidFill>
                  <a:prstClr val="black"/>
                </a:solidFill>
                <a:ea typeface="Roboto" pitchFamily="2" charset="0"/>
              </a:defRPr>
            </a:lvl1pPr>
          </a:lstStyle>
          <a:p>
            <a:r>
              <a:rPr lang="en-GB" dirty="0"/>
              <a:t>Distributed </a:t>
            </a:r>
          </a:p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49" name="Rectangle 348"/>
          <p:cNvSpPr/>
          <p:nvPr/>
        </p:nvSpPr>
        <p:spPr>
          <a:xfrm>
            <a:off x="1403648" y="3115908"/>
            <a:ext cx="1080000" cy="411257"/>
          </a:xfrm>
          <a:prstGeom prst="rect">
            <a:avLst/>
          </a:prstGeom>
          <a:noFill/>
        </p:spPr>
        <p:txBody>
          <a:bodyPr wrap="square" lIns="72000" tIns="36000" rIns="72000" bIns="36000" anchor="ctr" anchorCtr="0">
            <a:spAutoFit/>
          </a:bodyPr>
          <a:lstStyle/>
          <a:p>
            <a:pPr algn="ctr"/>
            <a:r>
              <a:rPr lang="en-GB" sz="1100" i="1" dirty="0">
                <a:solidFill>
                  <a:prstClr val="black"/>
                </a:solidFill>
                <a:ea typeface="Roboto" pitchFamily="2" charset="0"/>
              </a:rPr>
              <a:t>Real time</a:t>
            </a:r>
            <a:br>
              <a:rPr lang="en-GB" sz="1100" i="1" dirty="0">
                <a:solidFill>
                  <a:prstClr val="black"/>
                </a:solidFill>
                <a:ea typeface="Roboto" pitchFamily="2" charset="0"/>
              </a:rPr>
            </a:br>
            <a:r>
              <a:rPr lang="en-GB" sz="1100" i="1" dirty="0">
                <a:solidFill>
                  <a:prstClr val="black"/>
                </a:solidFill>
                <a:ea typeface="Roboto" pitchFamily="2" charset="0"/>
              </a:rPr>
              <a:t>data feeds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6516336" y="2591061"/>
            <a:ext cx="1080000" cy="411257"/>
          </a:xfrm>
          <a:prstGeom prst="rect">
            <a:avLst/>
          </a:prstGeom>
          <a:noFill/>
        </p:spPr>
        <p:txBody>
          <a:bodyPr wrap="square" lIns="72000" tIns="36000" rIns="72000" bIns="36000" anchor="ctr" anchorCtr="0">
            <a:spAutoFit/>
          </a:bodyPr>
          <a:lstStyle/>
          <a:p>
            <a:pPr algn="ctr"/>
            <a:r>
              <a:rPr lang="en-GB" sz="1100" i="1" dirty="0">
                <a:solidFill>
                  <a:prstClr val="black"/>
                </a:solidFill>
                <a:ea typeface="Roboto" pitchFamily="2" charset="0"/>
              </a:rPr>
              <a:t>Working with large data sets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4680160" y="1387716"/>
            <a:ext cx="1332000" cy="411257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/>
            <a:r>
              <a:rPr lang="en-GB" sz="1100" i="1" dirty="0" smtClean="0">
                <a:ea typeface="Roboto" pitchFamily="2" charset="0"/>
              </a:rPr>
              <a:t>Planned or unplanned peaks in capacity</a:t>
            </a:r>
            <a:endParaRPr lang="en-GB" sz="1100" i="1" dirty="0">
              <a:ea typeface="Roboto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43928" y="1942989"/>
            <a:ext cx="1080000" cy="411257"/>
          </a:xfrm>
          <a:prstGeom prst="rect">
            <a:avLst/>
          </a:prstGeom>
          <a:noFill/>
        </p:spPr>
        <p:txBody>
          <a:bodyPr wrap="square" lIns="72000" tIns="36000" rIns="72000" bIns="36000" anchor="ctr" anchorCtr="0">
            <a:spAutoFit/>
          </a:bodyPr>
          <a:lstStyle/>
          <a:p>
            <a:pPr algn="ctr"/>
            <a:r>
              <a:rPr lang="en-GB" sz="1100" i="1" dirty="0" smtClean="0">
                <a:solidFill>
                  <a:prstClr val="black"/>
                </a:solidFill>
                <a:ea typeface="Roboto" pitchFamily="2" charset="0"/>
              </a:rPr>
              <a:t>Develop &amp; Deploy</a:t>
            </a:r>
            <a:endParaRPr lang="en-GB" sz="1100" i="1" dirty="0">
              <a:solidFill>
                <a:prstClr val="black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344" grpId="0"/>
      <p:bldP spid="3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Interxion Cloud Hubs</a:t>
            </a:r>
            <a:br>
              <a:rPr lang="en-US" dirty="0" smtClean="0"/>
            </a:br>
            <a:r>
              <a:rPr lang="en-US" sz="2400" i="1" dirty="0">
                <a:solidFill>
                  <a:schemeClr val="accent2"/>
                </a:solidFill>
              </a:rPr>
              <a:t>D</a:t>
            </a:r>
            <a:r>
              <a:rPr lang="en-US" sz="2400" i="1" dirty="0" smtClean="0">
                <a:solidFill>
                  <a:schemeClr val="accent2"/>
                </a:solidFill>
              </a:rPr>
              <a:t>ata center becomes  neutral Eco-System for delivering </a:t>
            </a:r>
            <a:r>
              <a:rPr lang="en-US" sz="2400" i="1" dirty="0" smtClean="0">
                <a:solidFill>
                  <a:schemeClr val="accent2"/>
                </a:solidFill>
              </a:rPr>
              <a:t>hybrid solutions</a:t>
            </a:r>
            <a:endParaRPr lang="en-GB" sz="2400" i="1" dirty="0">
              <a:solidFill>
                <a:schemeClr val="accent2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726" y="3106410"/>
            <a:ext cx="518969" cy="3016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Donut 46"/>
          <p:cNvSpPr/>
          <p:nvPr/>
        </p:nvSpPr>
        <p:spPr>
          <a:xfrm>
            <a:off x="2834574" y="3093767"/>
            <a:ext cx="3457258" cy="1810004"/>
          </a:xfrm>
          <a:prstGeom prst="donut">
            <a:avLst>
              <a:gd name="adj" fmla="val 641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4" name="Picture 4" descr="http://t2.gstatic.com/images?q=tbn:ANd9GcTrqq1j9jYb2A7Oxj7R1vC235rMBTswYN7LuUAOt8N7t1uOTF1m4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140" y="2708824"/>
            <a:ext cx="760860" cy="4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droidspin.com/wp-content/uploads/2010/11/att_logo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37" y="2790291"/>
            <a:ext cx="588563" cy="40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ire\Documents\Clients\Interaxion\1746\Artwork\bonus_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73"/>
          <a:stretch/>
        </p:blipFill>
        <p:spPr bwMode="auto">
          <a:xfrm>
            <a:off x="3486755" y="2328319"/>
            <a:ext cx="2097025" cy="15029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 rot="10800000">
            <a:off x="3344983" y="1685918"/>
            <a:ext cx="2380407" cy="804446"/>
          </a:xfrm>
          <a:prstGeom prst="triangle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5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  <a:alpha val="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668429" y="4293473"/>
            <a:ext cx="2040349" cy="1086047"/>
            <a:chOff x="6228616" y="2689844"/>
            <a:chExt cx="2880000" cy="1296056"/>
          </a:xfrm>
        </p:grpSpPr>
        <p:pic>
          <p:nvPicPr>
            <p:cNvPr id="9" name="Picture 3" descr="\\nl-ams-15\JelleZ$\My Documents\My Interxion\Cloud Segment\04 Collateral and Communications\00 Templates\04 Cloud Hub\RB-IX-EXTRA01-cloud3D02a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616" y="2852927"/>
              <a:ext cx="2880000" cy="113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\\nl-ams-15\JelleZ$\My Documents\My Interxion\Cloud Segment\04 Collateral and Communications\00 Templates\02 Icons\Final\Application Icons\LAT picto 2D 80pix\2D 01 WEB APP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616" y="2689844"/>
              <a:ext cx="792000" cy="79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105888" y="3048888"/>
            <a:ext cx="2040349" cy="1086122"/>
            <a:chOff x="35928" y="2596427"/>
            <a:chExt cx="2880000" cy="1296144"/>
          </a:xfrm>
        </p:grpSpPr>
        <p:pic>
          <p:nvPicPr>
            <p:cNvPr id="8" name="Picture 3" descr="\\nl-ams-15\JelleZ$\My Documents\My Interxion\Cloud Segment\04 Collateral and Communications\00 Templates\04 Cloud Hub\RB-IX-EXTRA01-cloud3D02a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8" y="2759598"/>
              <a:ext cx="2880000" cy="113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\\nl-ams-15\JelleZ$\My Documents\My Interxion\Cloud Segment\03 Communications\00 Templates\02 Icons\RB IX PHASE02_03 TIFF's\RB IX TIFF's 200pix\SEG picto 200pix\2D 02 IAAS.ti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928" y="2596427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385641" y="4004816"/>
            <a:ext cx="1490736" cy="429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Public Cloud Infrastructure</a:t>
            </a:r>
          </a:p>
          <a:p>
            <a:pPr algn="ctr"/>
            <a:r>
              <a:rPr lang="en-GB" sz="1200" b="1" dirty="0" smtClean="0"/>
              <a:t>“elasticity”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7157" y="5245420"/>
            <a:ext cx="1207478" cy="429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Software as a Service</a:t>
            </a:r>
            <a:br>
              <a:rPr lang="en-GB" sz="1200" b="1" dirty="0" smtClean="0"/>
            </a:br>
            <a:r>
              <a:rPr lang="en-GB" sz="1200" b="1" dirty="0" smtClean="0"/>
              <a:t>“pay as u use”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7442" y="4117993"/>
            <a:ext cx="1351126" cy="429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Access</a:t>
            </a:r>
            <a:br>
              <a:rPr lang="en-GB" sz="1200" b="1" dirty="0" smtClean="0"/>
            </a:br>
            <a:r>
              <a:rPr lang="en-GB" sz="1200" b="1" dirty="0" smtClean="0"/>
              <a:t> “connect to enterprise”</a:t>
            </a:r>
            <a:endParaRPr lang="en-GB" sz="1200" b="1" dirty="0"/>
          </a:p>
        </p:txBody>
      </p:sp>
      <p:pic>
        <p:nvPicPr>
          <p:cNvPr id="27" name="Picture 5" descr="btlogo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65808" y="3544307"/>
            <a:ext cx="434584" cy="2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http://t1.gstatic.com/images?q=tbn:ANd9GcRP9v-uoAQ8RQXaYwhKUeNZuEsnCu7JwD6HtsMp7vT4-0p0sx30a41X3ET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15541"/>
          <a:stretch/>
        </p:blipFill>
        <p:spPr bwMode="auto">
          <a:xfrm>
            <a:off x="7142887" y="3072891"/>
            <a:ext cx="743490" cy="39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82" b="23428"/>
          <a:stretch/>
        </p:blipFill>
        <p:spPr>
          <a:xfrm>
            <a:off x="5733365" y="3485941"/>
            <a:ext cx="566827" cy="23099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85711" y="1484784"/>
            <a:ext cx="3898862" cy="68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Enterprise Private Cloud</a:t>
            </a:r>
          </a:p>
          <a:p>
            <a:pPr algn="ctr"/>
            <a:r>
              <a:rPr lang="en-US" sz="1400" b="1" dirty="0"/>
              <a:t>Infrastructure</a:t>
            </a:r>
          </a:p>
          <a:p>
            <a:pPr algn="ctr"/>
            <a:r>
              <a:rPr lang="en-US" sz="1400" b="1" i="1" dirty="0" smtClean="0"/>
              <a:t>“Dedicated, Performance</a:t>
            </a:r>
            <a:r>
              <a:rPr lang="en-US" sz="1400" b="1" i="1" dirty="0"/>
              <a:t>, Secure, Uptime”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782730" y="3165960"/>
            <a:ext cx="2040349" cy="1086122"/>
            <a:chOff x="3132272" y="4273932"/>
            <a:chExt cx="2880000" cy="1296144"/>
          </a:xfrm>
        </p:grpSpPr>
        <p:pic>
          <p:nvPicPr>
            <p:cNvPr id="10" name="Picture 3" descr="\\nl-ams-15\JelleZ$\My Documents\My Interxion\Cloud Segment\04 Collateral and Communications\00 Templates\04 Cloud Hub\RB-IX-EXTRA01-cloud3D02a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72" y="4437103"/>
              <a:ext cx="2880000" cy="113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C:\Users\markl\Dropbox\Interxion Icons\Network icons\NET TIFF's 80pix\NET picto 2D 80pix\NET 2D 15 Firewall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2272" y="4273932"/>
              <a:ext cx="720000" cy="72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8" descr="http://i.jorgjansen.com/files/2009/07/rackspace-new-logo-fullwidth_3.jpg"/>
          <p:cNvPicPr>
            <a:picLocks noChangeAspect="1" noChangeArrowheads="1"/>
          </p:cNvPicPr>
          <p:nvPr/>
        </p:nvPicPr>
        <p:blipFill>
          <a:blip r:embed="rId14" cstate="print"/>
          <a:srcRect l="-1600" t="-4115" r="-1600" b="-4115"/>
          <a:stretch>
            <a:fillRect/>
          </a:stretch>
        </p:blipFill>
        <p:spPr bwMode="auto">
          <a:xfrm>
            <a:off x="2284891" y="2565454"/>
            <a:ext cx="739216" cy="3863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39" name="Picture 6" descr="http://www.cxo.eu.com/media/media-news/news-thumb/100429/amazon-web-services.png"/>
          <p:cNvPicPr>
            <a:picLocks noChangeAspect="1" noChangeArrowheads="1"/>
          </p:cNvPicPr>
          <p:nvPr/>
        </p:nvPicPr>
        <p:blipFill>
          <a:blip r:embed="rId15" cstate="print"/>
          <a:srcRect l="-5265" t="-14316" r="-5265" b="-14316"/>
          <a:stretch>
            <a:fillRect/>
          </a:stretch>
        </p:blipFill>
        <p:spPr bwMode="auto">
          <a:xfrm>
            <a:off x="936105" y="3196012"/>
            <a:ext cx="601642" cy="3308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" name="Picture 2" descr="http://pyramid.gogrid.com/images/logo_gogri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14" y="2565454"/>
            <a:ext cx="627799" cy="1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alamocfug.org/images/logo_Hosting.co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77" y="2912766"/>
            <a:ext cx="601642" cy="1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tatic2.softlayer.com/images/layout/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99" y="3085326"/>
            <a:ext cx="784750" cy="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blog.wsaweb.be/wp-content/uploads/google_logo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6616" y="3940511"/>
            <a:ext cx="601642" cy="32077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5" name="Picture 26" descr="http://t1.gstatic.com/images?q=tbn:lFL13TGnvKLtiM:http://www.eeebuntu.org/wiki/images/Dropbox_logo.png&amp;t=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42178" y="4366547"/>
            <a:ext cx="653958" cy="2144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6" name="Picture 10" descr="http://www.makanasolutions.com/Portals/1085/images/salesforce%20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05646" y="4293206"/>
            <a:ext cx="680116" cy="24750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8" name="Picture 12" descr="http://www.pingidentity.com/blogs/pingtalk/images/Workday_logo_r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" t="12052" r="3150" b="6026"/>
          <a:stretch>
            <a:fillRect/>
          </a:stretch>
        </p:blipFill>
        <p:spPr bwMode="auto">
          <a:xfrm>
            <a:off x="4781469" y="3921953"/>
            <a:ext cx="523166" cy="3063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2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66700" y="425450"/>
            <a:ext cx="4267200" cy="24828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Interxion at a Glance</a:t>
            </a:r>
          </a:p>
        </p:txBody>
      </p:sp>
      <p:sp>
        <p:nvSpPr>
          <p:cNvPr id="124" name="Oval 123"/>
          <p:cNvSpPr/>
          <p:nvPr/>
        </p:nvSpPr>
        <p:spPr bwMode="auto">
          <a:xfrm>
            <a:off x="4143504" y="2258794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294079" y="2843830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092349" y="2809674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278090" y="2862066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6025678" y="3195440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6549553" y="3176390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6749578" y="3452615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782791" y="3798690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825778" y="4305103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945418" y="6133903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8166898" y="4015543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7398990" y="1843834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8075457" y="677477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078535" y="2801937"/>
            <a:ext cx="190500" cy="1905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8" name="Donut 137"/>
          <p:cNvSpPr>
            <a:spLocks noChangeAspect="1"/>
          </p:cNvSpPr>
          <p:nvPr/>
        </p:nvSpPr>
        <p:spPr bwMode="auto">
          <a:xfrm>
            <a:off x="5925184" y="2641199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39" name="Donut 138"/>
          <p:cNvSpPr>
            <a:spLocks noChangeAspect="1"/>
          </p:cNvSpPr>
          <p:nvPr/>
        </p:nvSpPr>
        <p:spPr bwMode="auto">
          <a:xfrm>
            <a:off x="5833587" y="254483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0" name="Donut 139"/>
          <p:cNvSpPr>
            <a:spLocks noChangeAspect="1"/>
          </p:cNvSpPr>
          <p:nvPr/>
        </p:nvSpPr>
        <p:spPr bwMode="auto">
          <a:xfrm>
            <a:off x="6031419" y="2752197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4" name="Donut 143"/>
          <p:cNvSpPr>
            <a:spLocks noChangeAspect="1"/>
          </p:cNvSpPr>
          <p:nvPr/>
        </p:nvSpPr>
        <p:spPr bwMode="auto">
          <a:xfrm>
            <a:off x="5106751" y="2656501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5" name="Donut 144"/>
          <p:cNvSpPr>
            <a:spLocks noChangeAspect="1"/>
          </p:cNvSpPr>
          <p:nvPr/>
        </p:nvSpPr>
        <p:spPr bwMode="auto">
          <a:xfrm>
            <a:off x="5015154" y="2564904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6" name="Donut 145"/>
          <p:cNvSpPr>
            <a:spLocks noChangeAspect="1"/>
          </p:cNvSpPr>
          <p:nvPr/>
        </p:nvSpPr>
        <p:spPr bwMode="auto">
          <a:xfrm>
            <a:off x="5217749" y="2767499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7" name="Donut 146"/>
          <p:cNvSpPr>
            <a:spLocks noChangeAspect="1"/>
          </p:cNvSpPr>
          <p:nvPr/>
        </p:nvSpPr>
        <p:spPr bwMode="auto">
          <a:xfrm>
            <a:off x="7214997" y="1656505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8" name="Donut 147"/>
          <p:cNvSpPr>
            <a:spLocks noChangeAspect="1"/>
          </p:cNvSpPr>
          <p:nvPr/>
        </p:nvSpPr>
        <p:spPr bwMode="auto">
          <a:xfrm>
            <a:off x="7129750" y="1564908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9" name="Donut 148"/>
          <p:cNvSpPr>
            <a:spLocks noChangeAspect="1"/>
          </p:cNvSpPr>
          <p:nvPr/>
        </p:nvSpPr>
        <p:spPr bwMode="auto">
          <a:xfrm>
            <a:off x="7325995" y="1773853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0" name="Donut 149"/>
          <p:cNvSpPr>
            <a:spLocks noChangeAspect="1"/>
          </p:cNvSpPr>
          <p:nvPr/>
        </p:nvSpPr>
        <p:spPr bwMode="auto">
          <a:xfrm>
            <a:off x="7887146" y="491864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1" name="Donut 150"/>
          <p:cNvSpPr>
            <a:spLocks noChangeAspect="1"/>
          </p:cNvSpPr>
          <p:nvPr/>
        </p:nvSpPr>
        <p:spPr bwMode="auto">
          <a:xfrm>
            <a:off x="7795549" y="400267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2" name="Donut 151"/>
          <p:cNvSpPr>
            <a:spLocks noChangeAspect="1"/>
          </p:cNvSpPr>
          <p:nvPr/>
        </p:nvSpPr>
        <p:spPr bwMode="auto">
          <a:xfrm>
            <a:off x="7998144" y="60286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3" name="Donut 152"/>
          <p:cNvSpPr>
            <a:spLocks noChangeAspect="1"/>
          </p:cNvSpPr>
          <p:nvPr/>
        </p:nvSpPr>
        <p:spPr bwMode="auto">
          <a:xfrm>
            <a:off x="5595463" y="3598660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4" name="Donut 153"/>
          <p:cNvSpPr>
            <a:spLocks noChangeAspect="1"/>
          </p:cNvSpPr>
          <p:nvPr/>
        </p:nvSpPr>
        <p:spPr bwMode="auto">
          <a:xfrm>
            <a:off x="5503866" y="3507063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5" name="Donut 154"/>
          <p:cNvSpPr>
            <a:spLocks noChangeAspect="1"/>
          </p:cNvSpPr>
          <p:nvPr/>
        </p:nvSpPr>
        <p:spPr bwMode="auto">
          <a:xfrm>
            <a:off x="5706461" y="3716008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6" name="Donut 155"/>
          <p:cNvSpPr>
            <a:spLocks noChangeAspect="1"/>
          </p:cNvSpPr>
          <p:nvPr/>
        </p:nvSpPr>
        <p:spPr bwMode="auto">
          <a:xfrm>
            <a:off x="5833588" y="3008110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7" name="Donut 156"/>
          <p:cNvSpPr>
            <a:spLocks noChangeAspect="1"/>
          </p:cNvSpPr>
          <p:nvPr/>
        </p:nvSpPr>
        <p:spPr bwMode="auto">
          <a:xfrm>
            <a:off x="5741991" y="2916513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8" name="Donut 157"/>
          <p:cNvSpPr>
            <a:spLocks noChangeAspect="1"/>
          </p:cNvSpPr>
          <p:nvPr/>
        </p:nvSpPr>
        <p:spPr bwMode="auto">
          <a:xfrm>
            <a:off x="5944586" y="3119108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59" name="Donut 158"/>
          <p:cNvSpPr>
            <a:spLocks noChangeAspect="1"/>
          </p:cNvSpPr>
          <p:nvPr/>
        </p:nvSpPr>
        <p:spPr bwMode="auto">
          <a:xfrm>
            <a:off x="6109813" y="2665210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0" name="Donut 159"/>
          <p:cNvSpPr>
            <a:spLocks noChangeAspect="1"/>
          </p:cNvSpPr>
          <p:nvPr/>
        </p:nvSpPr>
        <p:spPr bwMode="auto">
          <a:xfrm>
            <a:off x="6018216" y="2573613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1" name="Donut 160"/>
          <p:cNvSpPr>
            <a:spLocks noChangeAspect="1"/>
          </p:cNvSpPr>
          <p:nvPr/>
        </p:nvSpPr>
        <p:spPr bwMode="auto">
          <a:xfrm>
            <a:off x="6220811" y="2776208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2" name="Donut 161"/>
          <p:cNvSpPr>
            <a:spLocks noChangeAspect="1"/>
          </p:cNvSpPr>
          <p:nvPr/>
        </p:nvSpPr>
        <p:spPr bwMode="auto">
          <a:xfrm>
            <a:off x="6367466" y="2990808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3" name="Donut 162"/>
          <p:cNvSpPr>
            <a:spLocks noChangeAspect="1"/>
          </p:cNvSpPr>
          <p:nvPr/>
        </p:nvSpPr>
        <p:spPr bwMode="auto">
          <a:xfrm>
            <a:off x="6275869" y="2899211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4" name="Donut 163"/>
          <p:cNvSpPr>
            <a:spLocks noChangeAspect="1"/>
          </p:cNvSpPr>
          <p:nvPr/>
        </p:nvSpPr>
        <p:spPr bwMode="auto">
          <a:xfrm>
            <a:off x="6478464" y="3101806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5" name="Donut 164"/>
          <p:cNvSpPr>
            <a:spLocks noChangeAspect="1"/>
          </p:cNvSpPr>
          <p:nvPr/>
        </p:nvSpPr>
        <p:spPr bwMode="auto">
          <a:xfrm>
            <a:off x="6566886" y="3265286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6" name="Donut 165"/>
          <p:cNvSpPr>
            <a:spLocks noChangeAspect="1"/>
          </p:cNvSpPr>
          <p:nvPr/>
        </p:nvSpPr>
        <p:spPr bwMode="auto">
          <a:xfrm>
            <a:off x="6475289" y="317368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7" name="Donut 166"/>
          <p:cNvSpPr>
            <a:spLocks noChangeAspect="1"/>
          </p:cNvSpPr>
          <p:nvPr/>
        </p:nvSpPr>
        <p:spPr bwMode="auto">
          <a:xfrm>
            <a:off x="6677884" y="3376284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8" name="Donut 167"/>
          <p:cNvSpPr>
            <a:spLocks noChangeAspect="1"/>
          </p:cNvSpPr>
          <p:nvPr/>
        </p:nvSpPr>
        <p:spPr bwMode="auto">
          <a:xfrm>
            <a:off x="6646269" y="4126392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69" name="Donut 168"/>
          <p:cNvSpPr>
            <a:spLocks noChangeAspect="1"/>
          </p:cNvSpPr>
          <p:nvPr/>
        </p:nvSpPr>
        <p:spPr bwMode="auto">
          <a:xfrm>
            <a:off x="6544944" y="4034795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0" name="Donut 169"/>
          <p:cNvSpPr>
            <a:spLocks noChangeAspect="1"/>
          </p:cNvSpPr>
          <p:nvPr/>
        </p:nvSpPr>
        <p:spPr bwMode="auto">
          <a:xfrm>
            <a:off x="6747539" y="4227662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1" name="Donut 170"/>
          <p:cNvSpPr>
            <a:spLocks noChangeAspect="1"/>
          </p:cNvSpPr>
          <p:nvPr/>
        </p:nvSpPr>
        <p:spPr bwMode="auto">
          <a:xfrm>
            <a:off x="7979570" y="3828214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2" name="Donut 171"/>
          <p:cNvSpPr>
            <a:spLocks noChangeAspect="1"/>
          </p:cNvSpPr>
          <p:nvPr/>
        </p:nvSpPr>
        <p:spPr bwMode="auto">
          <a:xfrm>
            <a:off x="7887973" y="3736617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3" name="Donut 172"/>
          <p:cNvSpPr>
            <a:spLocks noChangeAspect="1"/>
          </p:cNvSpPr>
          <p:nvPr/>
        </p:nvSpPr>
        <p:spPr bwMode="auto">
          <a:xfrm>
            <a:off x="8090568" y="3948940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4" name="Donut 173"/>
          <p:cNvSpPr>
            <a:spLocks noChangeAspect="1"/>
          </p:cNvSpPr>
          <p:nvPr/>
        </p:nvSpPr>
        <p:spPr bwMode="auto">
          <a:xfrm>
            <a:off x="3760471" y="5948955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5" name="Donut 174"/>
          <p:cNvSpPr>
            <a:spLocks noChangeAspect="1"/>
          </p:cNvSpPr>
          <p:nvPr/>
        </p:nvSpPr>
        <p:spPr bwMode="auto">
          <a:xfrm>
            <a:off x="3668874" y="5857358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6" name="Donut 175"/>
          <p:cNvSpPr>
            <a:spLocks noChangeAspect="1"/>
          </p:cNvSpPr>
          <p:nvPr/>
        </p:nvSpPr>
        <p:spPr bwMode="auto">
          <a:xfrm>
            <a:off x="3871469" y="6059953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7" name="Donut 176"/>
          <p:cNvSpPr>
            <a:spLocks noChangeAspect="1"/>
          </p:cNvSpPr>
          <p:nvPr/>
        </p:nvSpPr>
        <p:spPr bwMode="auto">
          <a:xfrm>
            <a:off x="5935982" y="2635172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8" name="Donut 177"/>
          <p:cNvSpPr>
            <a:spLocks noChangeAspect="1"/>
          </p:cNvSpPr>
          <p:nvPr/>
        </p:nvSpPr>
        <p:spPr bwMode="auto">
          <a:xfrm>
            <a:off x="5844385" y="2543575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79" name="Donut 178"/>
          <p:cNvSpPr>
            <a:spLocks noChangeAspect="1"/>
          </p:cNvSpPr>
          <p:nvPr/>
        </p:nvSpPr>
        <p:spPr bwMode="auto">
          <a:xfrm>
            <a:off x="6046980" y="2746170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1" name="Donut 140"/>
          <p:cNvSpPr>
            <a:spLocks noChangeAspect="1"/>
          </p:cNvSpPr>
          <p:nvPr/>
        </p:nvSpPr>
        <p:spPr bwMode="auto">
          <a:xfrm>
            <a:off x="3965507" y="2055669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2" name="Donut 141"/>
          <p:cNvSpPr>
            <a:spLocks noChangeAspect="1"/>
          </p:cNvSpPr>
          <p:nvPr/>
        </p:nvSpPr>
        <p:spPr bwMode="auto">
          <a:xfrm>
            <a:off x="3870907" y="196272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3" name="Donut 142"/>
          <p:cNvSpPr>
            <a:spLocks noChangeAspect="1"/>
          </p:cNvSpPr>
          <p:nvPr/>
        </p:nvSpPr>
        <p:spPr bwMode="auto">
          <a:xfrm>
            <a:off x="4078813" y="2174655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5233" y="1072394"/>
            <a:ext cx="39713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Headquartered near Amsterdam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Founded 1998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First operator across Europe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29 data </a:t>
            </a:r>
            <a:r>
              <a:rPr lang="en-US" sz="2000" dirty="0" err="1" smtClean="0">
                <a:solidFill>
                  <a:schemeClr val="bg1"/>
                </a:solidFill>
              </a:rPr>
              <a:t>centres</a:t>
            </a:r>
            <a:r>
              <a:rPr lang="en-US" sz="2000" dirty="0" smtClean="0">
                <a:solidFill>
                  <a:schemeClr val="bg1"/>
                </a:solidFill>
              </a:rPr>
              <a:t> in 11 countries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70,000 </a:t>
            </a:r>
            <a:r>
              <a:rPr lang="en-US" sz="2000" dirty="0" err="1" smtClean="0">
                <a:solidFill>
                  <a:schemeClr val="bg1"/>
                </a:solidFill>
              </a:rPr>
              <a:t>sqm</a:t>
            </a:r>
            <a:r>
              <a:rPr lang="en-US" sz="2000" dirty="0" smtClean="0">
                <a:solidFill>
                  <a:schemeClr val="bg1"/>
                </a:solidFill>
              </a:rPr>
              <a:t> colocation space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400+ carriers/ISPs and 18 Internet Exchanges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Over 1,400 unique customers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~ 350 employees</a:t>
            </a:r>
          </a:p>
        </p:txBody>
      </p:sp>
    </p:spTree>
    <p:extLst>
      <p:ext uri="{BB962C8B-B14F-4D97-AF65-F5344CB8AC3E}">
        <p14:creationId xmlns:p14="http://schemas.microsoft.com/office/powerpoint/2010/main" val="397676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500"/>
                            </p:stCondLst>
                            <p:childTnLst>
                              <p:par>
                                <p:cTn id="58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500"/>
                            </p:stCondLst>
                            <p:childTnLst>
                              <p:par>
                                <p:cTn id="58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2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2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0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20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8" grpId="1" animBg="1"/>
      <p:bldP spid="13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2" grpId="0" animBg="1"/>
      <p:bldP spid="172" grpId="1" animBg="1"/>
      <p:bldP spid="172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66700" y="425450"/>
            <a:ext cx="4267200" cy="2482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Ireland at a glance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4143504" y="2258794"/>
            <a:ext cx="151124" cy="151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1" name="Donut 140"/>
          <p:cNvSpPr>
            <a:spLocks noChangeAspect="1"/>
          </p:cNvSpPr>
          <p:nvPr/>
        </p:nvSpPr>
        <p:spPr bwMode="auto">
          <a:xfrm>
            <a:off x="3965507" y="2055669"/>
            <a:ext cx="525780" cy="525780"/>
          </a:xfrm>
          <a:prstGeom prst="donut">
            <a:avLst>
              <a:gd name="adj" fmla="val 4736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2" name="Donut 141"/>
          <p:cNvSpPr>
            <a:spLocks noChangeAspect="1"/>
          </p:cNvSpPr>
          <p:nvPr/>
        </p:nvSpPr>
        <p:spPr bwMode="auto">
          <a:xfrm>
            <a:off x="3870907" y="1962729"/>
            <a:ext cx="708974" cy="708974"/>
          </a:xfrm>
          <a:prstGeom prst="donut">
            <a:avLst>
              <a:gd name="adj" fmla="val 4043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143" name="Donut 142"/>
          <p:cNvSpPr>
            <a:spLocks noChangeAspect="1"/>
          </p:cNvSpPr>
          <p:nvPr/>
        </p:nvSpPr>
        <p:spPr bwMode="auto">
          <a:xfrm>
            <a:off x="4078813" y="2174655"/>
            <a:ext cx="303784" cy="303784"/>
          </a:xfrm>
          <a:prstGeom prst="donut">
            <a:avLst>
              <a:gd name="adj" fmla="val 5361"/>
            </a:avLst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latin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5233" y="1072394"/>
            <a:ext cx="3971309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Established in Dublin 2001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DUB 1 and 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5,458 </a:t>
            </a:r>
            <a:r>
              <a:rPr lang="en-US" sz="2000" dirty="0" err="1">
                <a:solidFill>
                  <a:schemeClr val="bg1"/>
                </a:solidFill>
              </a:rPr>
              <a:t>sqm</a:t>
            </a:r>
            <a:r>
              <a:rPr lang="en-US" sz="2000" dirty="0">
                <a:solidFill>
                  <a:schemeClr val="bg1"/>
                </a:solidFill>
              </a:rPr>
              <a:t> space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80+ clients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35+ carriers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Proven track record and reputation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Focus on the client</a:t>
            </a:r>
          </a:p>
        </p:txBody>
      </p:sp>
    </p:spTree>
    <p:extLst>
      <p:ext uri="{BB962C8B-B14F-4D97-AF65-F5344CB8AC3E}">
        <p14:creationId xmlns:p14="http://schemas.microsoft.com/office/powerpoint/2010/main" val="2186820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xit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Today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0BDF-7A89-4D56-8DF6-CC1072C9414B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-36512" y="1412776"/>
            <a:ext cx="9216000" cy="3672408"/>
            <a:chOff x="-36512" y="1556792"/>
            <a:chExt cx="9216000" cy="3672408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-36512" y="1556792"/>
              <a:ext cx="9216000" cy="3456314"/>
              <a:chOff x="0" y="1988840"/>
              <a:chExt cx="8640000" cy="3240298"/>
            </a:xfrm>
          </p:grpSpPr>
          <p:pic>
            <p:nvPicPr>
              <p:cNvPr id="11" name="Picture 2" descr="C:\Temp\IEcache\Content.Outlook\GFZ1OWB1\1a_Cloud_today_and24-0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1989138"/>
                <a:ext cx="4320000" cy="32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:\Temp\IEcache\Content.Outlook\GFZ1OWB1\1b_Cloud_today_and24-0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20000" y="1988840"/>
                <a:ext cx="4320000" cy="32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\\nl-ams-15\JelleZ$\My Documents\My Interxion\Cloud Segment\04 Collateral and Communications\08 Webpages\Cloud Survey\1lr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747310"/>
              <a:ext cx="720000" cy="481890"/>
            </a:xfrm>
            <a:prstGeom prst="rect">
              <a:avLst/>
            </a:prstGeom>
            <a:solidFill>
              <a:schemeClr val="accent1"/>
            </a:solidFill>
            <a:extLst/>
          </p:spPr>
        </p:pic>
        <p:pic>
          <p:nvPicPr>
            <p:cNvPr id="17" name="Picture 2" descr="\\nl-ams-15\JelleZ$\My Documents\My Interxion\Cloud Segment\04 Collateral and Communications\08 Webpages\Cloud Survey\1lr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80" y="4725144"/>
              <a:ext cx="720000" cy="481890"/>
            </a:xfrm>
            <a:prstGeom prst="rect">
              <a:avLst/>
            </a:prstGeom>
            <a:solidFill>
              <a:schemeClr val="accent1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41582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driving Cloud Investments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ACAB-DB52-42E3-8B22-EABBF3A8F295}" type="datetime1">
              <a:rPr lang="en-GB" smtClean="0"/>
              <a:t>18/06/2012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2" descr="\\nl-ams-15\JelleZ$\My Documents\My Interxion\Cloud Segment\04 Collateral and Communications\08 Webpages\Cloud Survey\1lr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206844"/>
            <a:ext cx="1395264" cy="8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5360" y="908720"/>
            <a:ext cx="6477000" cy="4823340"/>
            <a:chOff x="1335360" y="908720"/>
            <a:chExt cx="6477000" cy="4823340"/>
          </a:xfrm>
        </p:grpSpPr>
        <p:pic>
          <p:nvPicPr>
            <p:cNvPr id="3074" name="Picture 2" descr="C:\Temp\IEcache\Content.Outlook\GFZ1OWB1\2a_important_factor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"/>
            <a:stretch/>
          </p:blipFill>
          <p:spPr bwMode="auto">
            <a:xfrm>
              <a:off x="1335360" y="980728"/>
              <a:ext cx="6477000" cy="475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\\nl-ams-15\JelleZ$\My Documents\My Interxion\Cloud Segment\04 Collateral and Communications\08 Webpages\Cloud Survey\1lr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04750" y="908720"/>
              <a:ext cx="1007610" cy="481890"/>
            </a:xfrm>
            <a:prstGeom prst="rect">
              <a:avLst/>
            </a:prstGeom>
            <a:solidFill>
              <a:schemeClr val="accent1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15092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Obstacles to Cloud Implementation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7D20-2965-4308-BCCE-F372D8A854F7}" type="datetime1">
              <a:rPr lang="en-GB" smtClean="0"/>
              <a:t>18/06/2012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Who keeps the clouds in the air?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9232-5107-4266-B0E0-0186C867FFAA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335360" y="908720"/>
            <a:ext cx="6477000" cy="4823340"/>
            <a:chOff x="1335360" y="908720"/>
            <a:chExt cx="6477000" cy="4823340"/>
          </a:xfrm>
        </p:grpSpPr>
        <p:pic>
          <p:nvPicPr>
            <p:cNvPr id="4098" name="Picture 2" descr="C:\Temp\IEcache\Content.Outlook\GFZ1OWB1\4a_implementing_cloud (2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"/>
            <a:stretch/>
          </p:blipFill>
          <p:spPr bwMode="auto">
            <a:xfrm>
              <a:off x="1335360" y="980728"/>
              <a:ext cx="6477000" cy="475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nl-ams-15\JelleZ$\My Documents\My Interxion\Cloud Segment\04 Collateral and Communications\08 Webpages\Cloud Survey\1lrg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04750" y="908720"/>
              <a:ext cx="1007610" cy="481890"/>
            </a:xfrm>
            <a:prstGeom prst="rect">
              <a:avLst/>
            </a:prstGeom>
            <a:solidFill>
              <a:schemeClr val="accent1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968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live in a world of many clouds</a:t>
            </a:r>
            <a:endParaRPr lang="en-US" dirty="0"/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07504" y="1052736"/>
            <a:ext cx="8064896" cy="3456384"/>
            <a:chOff x="260044" y="1755592"/>
            <a:chExt cx="9281183" cy="3977664"/>
          </a:xfrm>
        </p:grpSpPr>
        <p:grpSp>
          <p:nvGrpSpPr>
            <p:cNvPr id="67" name="Group 66"/>
            <p:cNvGrpSpPr/>
            <p:nvPr/>
          </p:nvGrpSpPr>
          <p:grpSpPr>
            <a:xfrm>
              <a:off x="1440352" y="2097256"/>
              <a:ext cx="6300000" cy="3636000"/>
              <a:chOff x="1368344" y="2060848"/>
              <a:chExt cx="6300000" cy="3636000"/>
            </a:xfrm>
          </p:grpSpPr>
          <p:grpSp>
            <p:nvGrpSpPr>
              <p:cNvPr id="124" name="Group 123"/>
              <p:cNvGrpSpPr/>
              <p:nvPr/>
            </p:nvGrpSpPr>
            <p:grpSpPr>
              <a:xfrm flipH="1">
                <a:off x="1368344" y="2060848"/>
                <a:ext cx="6300000" cy="3636000"/>
                <a:chOff x="323528" y="2420887"/>
                <a:chExt cx="5760000" cy="3325447"/>
              </a:xfrm>
              <a:solidFill>
                <a:schemeClr val="bg1"/>
              </a:solidFill>
            </p:grpSpPr>
            <p:grpSp>
              <p:nvGrpSpPr>
                <p:cNvPr id="125" name="Group 124"/>
                <p:cNvGrpSpPr/>
                <p:nvPr/>
              </p:nvGrpSpPr>
              <p:grpSpPr>
                <a:xfrm flipH="1">
                  <a:off x="323528" y="2420887"/>
                  <a:ext cx="5760000" cy="3325447"/>
                  <a:chOff x="323528" y="1844822"/>
                  <a:chExt cx="6984584" cy="4032449"/>
                </a:xfrm>
                <a:grpFill/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1986697" y="4065852"/>
                    <a:ext cx="3889535" cy="1137452"/>
                  </a:xfrm>
                  <a:prstGeom prst="rect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580113" y="4149272"/>
                    <a:ext cx="1727999" cy="1727999"/>
                  </a:xfrm>
                  <a:prstGeom prst="ellipse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 rot="16200000" flipV="1">
                    <a:off x="1763686" y="1844827"/>
                    <a:ext cx="2880005" cy="2879995"/>
                  </a:xfrm>
                  <a:prstGeom prst="ellipse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 rot="1080000" flipH="1">
                    <a:off x="4067944" y="3105199"/>
                    <a:ext cx="2124001" cy="2124000"/>
                  </a:xfrm>
                  <a:prstGeom prst="ellipse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1217837" y="4739819"/>
                    <a:ext cx="5183999" cy="1137452"/>
                  </a:xfrm>
                  <a:prstGeom prst="rect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 rot="13560000">
                    <a:off x="1043607" y="3429001"/>
                    <a:ext cx="1368002" cy="1367997"/>
                  </a:xfrm>
                  <a:prstGeom prst="ellipse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323528" y="4149079"/>
                    <a:ext cx="1727999" cy="1727999"/>
                  </a:xfrm>
                  <a:prstGeom prst="ellipse">
                    <a:avLst/>
                  </a:prstGeom>
                  <a:grpFill/>
                  <a:ln w="38100">
                    <a:gradFill>
                      <a:gsLst>
                        <a:gs pos="0">
                          <a:srgbClr val="008ECD"/>
                        </a:gs>
                        <a:gs pos="50000">
                          <a:srgbClr val="104587"/>
                        </a:gs>
                        <a:gs pos="100000">
                          <a:srgbClr val="00114F"/>
                        </a:gs>
                      </a:gsLst>
                      <a:lin ang="5400000" scaled="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 flipH="1">
                  <a:off x="382753" y="2480627"/>
                  <a:ext cx="5641247" cy="3246937"/>
                  <a:chOff x="395536" y="1917264"/>
                  <a:chExt cx="6840584" cy="3937246"/>
                </a:xfrm>
                <a:grpFill/>
              </p:grpSpPr>
              <p:sp>
                <p:nvSpPr>
                  <p:cNvPr id="127" name="Oval 126"/>
                  <p:cNvSpPr/>
                  <p:nvPr/>
                </p:nvSpPr>
                <p:spPr>
                  <a:xfrm>
                    <a:off x="395536" y="4221264"/>
                    <a:ext cx="1584000" cy="1584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1110327" y="3502269"/>
                    <a:ext cx="1224000" cy="1224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1835696" y="1917264"/>
                    <a:ext cx="2736000" cy="2736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139776" y="3185121"/>
                    <a:ext cx="1980000" cy="1980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652120" y="4221088"/>
                    <a:ext cx="1584000" cy="15840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1165979" y="4717059"/>
                    <a:ext cx="5328586" cy="113745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1722327" y="4066284"/>
                    <a:ext cx="4135641" cy="11374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080" name="Group 1079"/>
              <p:cNvGrpSpPr/>
              <p:nvPr/>
            </p:nvGrpSpPr>
            <p:grpSpPr>
              <a:xfrm>
                <a:off x="1511380" y="2224493"/>
                <a:ext cx="6019327" cy="3409613"/>
                <a:chOff x="1328308" y="2155881"/>
                <a:chExt cx="6019327" cy="3409613"/>
              </a:xfrm>
            </p:grpSpPr>
            <p:pic>
              <p:nvPicPr>
                <p:cNvPr id="1043" name="Picture 10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8929" y="4363698"/>
                  <a:ext cx="801153" cy="292179"/>
                </a:xfrm>
                <a:prstGeom prst="rect">
                  <a:avLst/>
                </a:prstGeom>
              </p:spPr>
            </p:pic>
            <p:pic>
              <p:nvPicPr>
                <p:cNvPr id="1050" name="Picture 104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19388" y="4948120"/>
                  <a:ext cx="403064" cy="389571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666" t="19460" r="29888" b="28210"/>
                <a:stretch/>
              </p:blipFill>
              <p:spPr>
                <a:xfrm>
                  <a:off x="4478154" y="2870175"/>
                  <a:ext cx="342822" cy="324643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3094" y="4168891"/>
                  <a:ext cx="578539" cy="41999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2187" y="2155881"/>
                  <a:ext cx="419990" cy="41999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45"/>
                <a:stretch/>
              </p:blipFill>
              <p:spPr>
                <a:xfrm>
                  <a:off x="2132859" y="3586424"/>
                  <a:ext cx="383861" cy="422036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4743" y="4332092"/>
                  <a:ext cx="890400" cy="324643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DBEBFF"/>
                    </a:clrFrom>
                    <a:clrTo>
                      <a:srgbClr val="DBEB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1114" y="4344530"/>
                  <a:ext cx="729582" cy="239994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7645" y="4520288"/>
                  <a:ext cx="419990" cy="419990"/>
                </a:xfrm>
                <a:prstGeom prst="rect">
                  <a:avLst/>
                </a:prstGeom>
              </p:spPr>
            </p:pic>
            <p:pic>
              <p:nvPicPr>
                <p:cNvPr id="1025" name="Picture 102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902" y="2415625"/>
                  <a:ext cx="389990" cy="389991"/>
                </a:xfrm>
                <a:prstGeom prst="rect">
                  <a:avLst/>
                </a:prstGeom>
              </p:spPr>
            </p:pic>
            <p:pic>
              <p:nvPicPr>
                <p:cNvPr id="1031" name="Picture 1030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8287" y="4782936"/>
                  <a:ext cx="359991" cy="359991"/>
                </a:xfrm>
                <a:prstGeom prst="rect">
                  <a:avLst/>
                </a:prstGeom>
              </p:spPr>
            </p:pic>
            <p:pic>
              <p:nvPicPr>
                <p:cNvPr id="1034" name="Picture 103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2114" y="3434848"/>
                  <a:ext cx="452918" cy="359991"/>
                </a:xfrm>
                <a:prstGeom prst="rect">
                  <a:avLst/>
                </a:prstGeom>
              </p:spPr>
            </p:pic>
            <p:pic>
              <p:nvPicPr>
                <p:cNvPr id="1037" name="Picture 1036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287" b="26186"/>
                <a:stretch/>
              </p:blipFill>
              <p:spPr>
                <a:xfrm>
                  <a:off x="1328308" y="4643190"/>
                  <a:ext cx="829295" cy="239994"/>
                </a:xfrm>
                <a:prstGeom prst="rect">
                  <a:avLst/>
                </a:prstGeom>
              </p:spPr>
            </p:pic>
            <p:pic>
              <p:nvPicPr>
                <p:cNvPr id="1038" name="Picture 1037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211"/>
                <a:stretch/>
              </p:blipFill>
              <p:spPr>
                <a:xfrm>
                  <a:off x="2153455" y="4720892"/>
                  <a:ext cx="1007914" cy="422036"/>
                </a:xfrm>
                <a:prstGeom prst="rect">
                  <a:avLst/>
                </a:prstGeom>
              </p:spPr>
            </p:pic>
            <p:pic>
              <p:nvPicPr>
                <p:cNvPr id="1039" name="Picture 1038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0350" y="2220817"/>
                  <a:ext cx="359991" cy="359991"/>
                </a:xfrm>
                <a:prstGeom prst="rect">
                  <a:avLst/>
                </a:prstGeom>
              </p:spPr>
            </p:pic>
            <p:pic>
              <p:nvPicPr>
                <p:cNvPr id="1040" name="Picture 1039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8801" y="4623441"/>
                  <a:ext cx="329991" cy="329992"/>
                </a:xfrm>
                <a:prstGeom prst="rect">
                  <a:avLst/>
                </a:prstGeom>
              </p:spPr>
            </p:pic>
            <p:pic>
              <p:nvPicPr>
                <p:cNvPr id="1041" name="Picture 1040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6304" y="4818249"/>
                  <a:ext cx="884228" cy="239994"/>
                </a:xfrm>
                <a:prstGeom prst="rect">
                  <a:avLst/>
                </a:prstGeom>
              </p:spPr>
            </p:pic>
            <p:pic>
              <p:nvPicPr>
                <p:cNvPr id="1049" name="Picture 1048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5529" y="3194854"/>
                  <a:ext cx="622488" cy="479988"/>
                </a:xfrm>
                <a:prstGeom prst="rect">
                  <a:avLst/>
                </a:prstGeom>
              </p:spPr>
            </p:pic>
            <p:pic>
              <p:nvPicPr>
                <p:cNvPr id="1051" name="Picture 105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52" t="11206" r="72963" b="11435"/>
                <a:stretch/>
              </p:blipFill>
              <p:spPr>
                <a:xfrm>
                  <a:off x="2883684" y="2415625"/>
                  <a:ext cx="407556" cy="419990"/>
                </a:xfrm>
                <a:prstGeom prst="rect">
                  <a:avLst/>
                </a:prstGeom>
              </p:spPr>
            </p:pic>
            <p:pic>
              <p:nvPicPr>
                <p:cNvPr id="1054" name="Picture 1053"/>
                <p:cNvPicPr>
                  <a:picLocks noChangeAspect="1"/>
                </p:cNvPicPr>
                <p:nvPr/>
              </p:nvPicPr>
              <p:blipFill rotWithShape="1"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953" b="47241"/>
                <a:stretch/>
              </p:blipFill>
              <p:spPr>
                <a:xfrm>
                  <a:off x="4070470" y="5312527"/>
                  <a:ext cx="1559962" cy="220015"/>
                </a:xfrm>
                <a:prstGeom prst="rect">
                  <a:avLst/>
                </a:prstGeom>
              </p:spPr>
            </p:pic>
            <p:pic>
              <p:nvPicPr>
                <p:cNvPr id="1055" name="Picture 1054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285" b="27563"/>
                <a:stretch/>
              </p:blipFill>
              <p:spPr>
                <a:xfrm>
                  <a:off x="3295046" y="2635118"/>
                  <a:ext cx="747157" cy="299993"/>
                </a:xfrm>
                <a:prstGeom prst="rect">
                  <a:avLst/>
                </a:prstGeom>
              </p:spPr>
            </p:pic>
            <p:pic>
              <p:nvPicPr>
                <p:cNvPr id="1056" name="Picture 1055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1286" y="5110499"/>
                  <a:ext cx="609440" cy="357107"/>
                </a:xfrm>
                <a:prstGeom prst="rect">
                  <a:avLst/>
                </a:prstGeom>
              </p:spPr>
            </p:pic>
            <p:pic>
              <p:nvPicPr>
                <p:cNvPr id="1058" name="Picture 1057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4420" y="4493599"/>
                  <a:ext cx="849573" cy="259714"/>
                </a:xfrm>
                <a:prstGeom prst="rect">
                  <a:avLst/>
                </a:prstGeom>
              </p:spPr>
            </p:pic>
            <p:pic>
              <p:nvPicPr>
                <p:cNvPr id="1059" name="Picture 1058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0225" y="2805239"/>
                  <a:ext cx="479988" cy="479988"/>
                </a:xfrm>
                <a:prstGeom prst="rect">
                  <a:avLst/>
                </a:prstGeom>
              </p:spPr>
            </p:pic>
            <p:pic>
              <p:nvPicPr>
                <p:cNvPr id="1032" name="Picture 1031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0281" y="2919923"/>
                  <a:ext cx="839979" cy="20999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0213" y="3234352"/>
                  <a:ext cx="479988" cy="479988"/>
                </a:xfrm>
                <a:prstGeom prst="rect">
                  <a:avLst/>
                </a:prstGeom>
              </p:spPr>
            </p:pic>
            <p:pic>
              <p:nvPicPr>
                <p:cNvPr id="1062" name="Picture 4" descr="http://www.posscon.org/wp-content/uploads/2012/02/firehost-logo.png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5662" y="5061984"/>
                  <a:ext cx="844072" cy="2108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3" name="Picture 6" descr="http://www.cathedral-design.be/upload/google-logo-voor-nieuws-5178_google_logo.jpg"/>
                <p:cNvPicPr>
                  <a:picLocks noChangeAspect="1" noChangeArrowheads="1"/>
                </p:cNvPicPr>
                <p:nvPr/>
              </p:nvPicPr>
              <p:blipFill rotWithShape="1"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080" b="22259"/>
                <a:stretch/>
              </p:blipFill>
              <p:spPr bwMode="auto">
                <a:xfrm>
                  <a:off x="3096433" y="3770132"/>
                  <a:ext cx="838583" cy="2999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066" name="Group 1065"/>
                <p:cNvGrpSpPr>
                  <a:grpSpLocks noChangeAspect="1"/>
                </p:cNvGrpSpPr>
                <p:nvPr/>
              </p:nvGrpSpPr>
              <p:grpSpPr>
                <a:xfrm>
                  <a:off x="4330213" y="4813264"/>
                  <a:ext cx="1290935" cy="199792"/>
                  <a:chOff x="8842429" y="366063"/>
                  <a:chExt cx="5405834" cy="836636"/>
                </a:xfrm>
              </p:grpSpPr>
              <p:pic>
                <p:nvPicPr>
                  <p:cNvPr id="1064" name="Picture 8" descr="https://communities.netapp.com/servlet/JiveServlet/showImage/12231/Phoenix+NAP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966" t="26650" r="5945" b="29781"/>
                  <a:stretch/>
                </p:blipFill>
                <p:spPr bwMode="auto">
                  <a:xfrm>
                    <a:off x="8842429" y="366063"/>
                    <a:ext cx="5405834" cy="7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5" name="Rectangle 1064"/>
                  <p:cNvSpPr/>
                  <p:nvPr/>
                </p:nvSpPr>
                <p:spPr>
                  <a:xfrm>
                    <a:off x="11124728" y="930809"/>
                    <a:ext cx="2663999" cy="2718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>
                      <a:solidFill>
                        <a:schemeClr val="tx2"/>
                      </a:solidFill>
                    </a:endParaRPr>
                  </a:p>
                </p:txBody>
              </p:sp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4330" y="3194854"/>
                  <a:ext cx="576910" cy="449989"/>
                </a:xfrm>
                <a:prstGeom prst="rect">
                  <a:avLst/>
                </a:prstGeom>
              </p:spPr>
            </p:pic>
            <p:pic>
              <p:nvPicPr>
                <p:cNvPr id="1069" name="Picture 12" descr="http://www.emerce.nl/ehealth/wp-content/uploads/2011/09/supp_basefarm.jpg"/>
                <p:cNvPicPr>
                  <a:picLocks noChangeAspect="1" noChangeArrowheads="1"/>
                </p:cNvPicPr>
                <p:nvPr/>
              </p:nvPicPr>
              <p:blipFill rotWithShape="1"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535" t="12329" r="11379" b="16051"/>
                <a:stretch/>
              </p:blipFill>
              <p:spPr bwMode="auto">
                <a:xfrm>
                  <a:off x="5293523" y="3729481"/>
                  <a:ext cx="465278" cy="357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0" name="Picture 14" descr="http://www.gawkwire.com/thumbnail.php?file=blacknight_731531607.jpg&amp;size=article_medium"/>
                <p:cNvPicPr>
                  <a:picLocks noChangeAspect="1" noChangeArrowheads="1"/>
                </p:cNvPicPr>
                <p:nvPr/>
              </p:nvPicPr>
              <p:blipFill rotWithShape="1"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59" t="34064" r="14326" b="32926"/>
                <a:stretch/>
              </p:blipFill>
              <p:spPr bwMode="auto">
                <a:xfrm>
                  <a:off x="5552579" y="4145764"/>
                  <a:ext cx="595836" cy="1947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1" name="Picture 16" descr="http://thedigitalplanet.files.wordpress.com/2011/06/digital-planet-logo.png"/>
                <p:cNvPicPr>
                  <a:picLocks noChangeAspect="1" noChangeArrowheads="1"/>
                </p:cNvPicPr>
                <p:nvPr/>
              </p:nvPicPr>
              <p:blipFill rotWithShape="1"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8359"/>
                <a:stretch/>
              </p:blipFill>
              <p:spPr bwMode="auto">
                <a:xfrm>
                  <a:off x="5684337" y="3370400"/>
                  <a:ext cx="432783" cy="4220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2" name="Picture 18" descr="http://hottinroof.co.uk/wp-content/uploads/2549-Flexiant-Process-Logo.jpg"/>
                <p:cNvPicPr>
                  <a:picLocks noChangeAspect="1" noChangeArrowheads="1"/>
                </p:cNvPicPr>
                <p:nvPr/>
              </p:nvPicPr>
              <p:blipFill rotWithShape="1">
                <a:blip r:embed="rId3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08" t="5986" r="33290" b="46258"/>
                <a:stretch/>
              </p:blipFill>
              <p:spPr bwMode="auto">
                <a:xfrm>
                  <a:off x="5258258" y="3265273"/>
                  <a:ext cx="401424" cy="3895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3" name="Picture 20" descr="http://blog.genie9.com/wp-content/uploads/2011/02/mozy_coupon.jpg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5713" y="3262096"/>
                  <a:ext cx="454500" cy="454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4" name="Picture 22" descr="http://www.syncron.be/images/cloud/microsoft365/office365.png"/>
                <p:cNvPicPr>
                  <a:picLocks noChangeAspect="1" noChangeArrowheads="1"/>
                </p:cNvPicPr>
                <p:nvPr/>
              </p:nvPicPr>
              <p:blipFill rotWithShape="1"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4" t="10579" r="73105" b="10954"/>
                <a:stretch/>
              </p:blipFill>
              <p:spPr bwMode="auto">
                <a:xfrm>
                  <a:off x="4005534" y="3844212"/>
                  <a:ext cx="367167" cy="3895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5165" y="3725774"/>
                  <a:ext cx="559987" cy="419990"/>
                </a:xfrm>
                <a:prstGeom prst="rect">
                  <a:avLst/>
                </a:prstGeom>
              </p:spPr>
            </p:pic>
            <p:pic>
              <p:nvPicPr>
                <p:cNvPr id="1052" name="Picture 1051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398" y="5058243"/>
                  <a:ext cx="422035" cy="422036"/>
                </a:xfrm>
                <a:prstGeom prst="rect">
                  <a:avLst/>
                </a:prstGeom>
              </p:spPr>
            </p:pic>
            <p:pic>
              <p:nvPicPr>
                <p:cNvPr id="1075" name="Picture 24" descr="http://blog.mason23.com/Portals/121260/images/godaddy-logo.jpg.png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7925" y="4039019"/>
                  <a:ext cx="726827" cy="259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9523" y="3649404"/>
                  <a:ext cx="421253" cy="419990"/>
                </a:xfrm>
                <a:prstGeom prst="rect">
                  <a:avLst/>
                </a:prstGeom>
              </p:spPr>
            </p:pic>
            <p:pic>
              <p:nvPicPr>
                <p:cNvPr id="1076" name="Picture 26" descr="http://i.crn.com/logos/savvis.jpg"/>
                <p:cNvPicPr>
                  <a:picLocks noChangeAspect="1" noChangeArrowheads="1"/>
                </p:cNvPicPr>
                <p:nvPr/>
              </p:nvPicPr>
              <p:blipFill rotWithShape="1"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62" b="39654"/>
                <a:stretch/>
              </p:blipFill>
              <p:spPr bwMode="auto">
                <a:xfrm>
                  <a:off x="2967309" y="4103977"/>
                  <a:ext cx="989571" cy="1947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7" name="Picture 1056"/>
                <p:cNvPicPr>
                  <a:picLocks noChangeAspect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4515" y="5013085"/>
                  <a:ext cx="1029093" cy="25971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8128"/>
                <a:stretch/>
              </p:blipFill>
              <p:spPr>
                <a:xfrm>
                  <a:off x="4489157" y="3798505"/>
                  <a:ext cx="475835" cy="389571"/>
                </a:xfrm>
                <a:prstGeom prst="rect">
                  <a:avLst/>
                </a:prstGeom>
              </p:spPr>
            </p:pic>
            <p:pic>
              <p:nvPicPr>
                <p:cNvPr id="1053" name="Picture 1052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2062" y="4363698"/>
                  <a:ext cx="1168715" cy="375658"/>
                </a:xfrm>
                <a:prstGeom prst="rect">
                  <a:avLst/>
                </a:prstGeom>
              </p:spPr>
            </p:pic>
            <p:pic>
              <p:nvPicPr>
                <p:cNvPr id="1068" name="Picture 10" descr="http://www.werts.nl/wp-content/uploads/2012/03/Citrix-logo.jpg"/>
                <p:cNvPicPr>
                  <a:picLocks noChangeAspect="1" noChangeArrowheads="1"/>
                </p:cNvPicPr>
                <p:nvPr/>
              </p:nvPicPr>
              <p:blipFill rotWithShape="1"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720" b="16884"/>
                <a:stretch/>
              </p:blipFill>
              <p:spPr bwMode="auto">
                <a:xfrm>
                  <a:off x="1477160" y="4964417"/>
                  <a:ext cx="690259" cy="2921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1" name="Picture 1060"/>
                <p:cNvPicPr>
                  <a:picLocks noChangeAspect="1"/>
                </p:cNvPicPr>
                <p:nvPr/>
              </p:nvPicPr>
              <p:blipFill rotWithShape="1"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107" b="14751"/>
                <a:stretch/>
              </p:blipFill>
              <p:spPr>
                <a:xfrm>
                  <a:off x="5847080" y="5235502"/>
                  <a:ext cx="755886" cy="329992"/>
                </a:xfrm>
                <a:prstGeom prst="rect">
                  <a:avLst/>
                </a:prstGeom>
              </p:spPr>
            </p:pic>
            <p:pic>
              <p:nvPicPr>
                <p:cNvPr id="1060" name="Picture 1059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9530" y="5272124"/>
                  <a:ext cx="616822" cy="260419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Rectangle 63"/>
            <p:cNvSpPr/>
            <p:nvPr/>
          </p:nvSpPr>
          <p:spPr>
            <a:xfrm>
              <a:off x="1443281" y="1755592"/>
              <a:ext cx="1800000" cy="637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 new server</a:t>
              </a:r>
              <a:r>
                <a:rPr lang="en-GB" sz="11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1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>
                  <a:latin typeface="Arial" pitchFamily="34" charset="0"/>
                  <a:cs typeface="Arial" pitchFamily="34" charset="0"/>
                </a:rPr>
                <a:t>is added to the </a:t>
              </a: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cloud</a:t>
              </a:r>
              <a:r>
                <a:rPr lang="en-GB" sz="9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en-GB" sz="900" dirty="0">
                  <a:latin typeface="Arial" pitchFamily="34" charset="0"/>
                  <a:cs typeface="Arial" pitchFamily="34" charset="0"/>
                </a:rPr>
              </a:br>
              <a:r>
                <a:rPr lang="en-GB" sz="900" dirty="0">
                  <a:latin typeface="Arial" pitchFamily="34" charset="0"/>
                  <a:cs typeface="Arial" pitchFamily="34" charset="0"/>
                </a:rPr>
                <a:t>for every 600 smartphones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118" y="2501404"/>
              <a:ext cx="1800000" cy="7969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126 million</a:t>
              </a:r>
              <a:r>
                <a:rPr lang="en-GB" sz="12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2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tasks performed on IBM/Google cloud during cloud research project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0044" y="3412952"/>
              <a:ext cx="1800000" cy="637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$150 billion</a:t>
              </a:r>
              <a:b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is the expected value of cloud computing by 2020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415343" y="3164348"/>
              <a:ext cx="1800000" cy="637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125 million</a:t>
              </a:r>
              <a:r>
                <a:rPr lang="en-GB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users are signed up</a:t>
              </a:r>
              <a:br>
                <a:rPr lang="en-GB" sz="9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to Apple’s </a:t>
              </a:r>
              <a:r>
                <a:rPr lang="en-GB" sz="900" dirty="0" err="1" smtClean="0">
                  <a:latin typeface="Arial" pitchFamily="34" charset="0"/>
                  <a:cs typeface="Arial" pitchFamily="34" charset="0"/>
                </a:rPr>
                <a:t>iCloud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492844" y="3847005"/>
              <a:ext cx="2030033" cy="95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5 GB</a:t>
              </a:r>
              <a:r>
                <a:rPr lang="en-GB" sz="12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2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of free space on Google Drive, 1,364 the size  of the first </a:t>
              </a:r>
              <a:br>
                <a:rPr lang="en-GB" sz="9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commercial hard drive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741227" y="4817364"/>
              <a:ext cx="1800000" cy="637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en-GB" sz="12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14 million</a:t>
              </a:r>
              <a:r>
                <a:rPr lang="en-GB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sz="14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developers are in</a:t>
              </a:r>
              <a:br>
                <a:rPr lang="en-GB" sz="900" dirty="0" smtClean="0">
                  <a:latin typeface="Arial" pitchFamily="34" charset="0"/>
                  <a:cs typeface="Arial" pitchFamily="34" charset="0"/>
                </a:rPr>
              </a:br>
              <a:r>
                <a:rPr lang="en-GB" sz="900" dirty="0" smtClean="0">
                  <a:latin typeface="Arial" pitchFamily="34" charset="0"/>
                  <a:cs typeface="Arial" pitchFamily="34" charset="0"/>
                </a:rPr>
                <a:t> Oracle online communities</a:t>
              </a:r>
              <a:endParaRPr lang="en-GB" sz="105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Picture 30" descr="http://www.software-labo.com/wp-content/uploads/2011/03/oracle-logo.jpg"/>
            <p:cNvPicPr>
              <a:picLocks noChangeAspect="1" noChangeArrowheads="1"/>
            </p:cNvPicPr>
            <p:nvPr/>
          </p:nvPicPr>
          <p:blipFill rotWithShape="1"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" t="17007" r="6872" b="26710"/>
            <a:stretch/>
          </p:blipFill>
          <p:spPr bwMode="auto">
            <a:xfrm>
              <a:off x="4644120" y="4372643"/>
              <a:ext cx="1008000" cy="136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68"/>
          <p:cNvSpPr/>
          <p:nvPr/>
        </p:nvSpPr>
        <p:spPr>
          <a:xfrm>
            <a:off x="4355976" y="1095127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How much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cloud do </a:t>
            </a:r>
            <a:r>
              <a:rPr 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want?</a:t>
            </a:r>
            <a:endParaRPr lang="en-GB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2" descr="http://ts1.mm.bing.net/images/thumbnail.aspx?q=1519920614440&amp;id=3e754420070aea612f22fc04a4daea15&amp;url=http%3a%2f%2fwww.transparencyrevolution.com%2fwp-content%2fuploads%2f2011%2f06%2fefficiency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25" y="4743516"/>
            <a:ext cx="939396" cy="8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475656" y="5507940"/>
            <a:ext cx="107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fficiency</a:t>
            </a:r>
            <a:endParaRPr lang="en-US" dirty="0"/>
          </a:p>
        </p:txBody>
      </p:sp>
      <p:pic>
        <p:nvPicPr>
          <p:cNvPr id="82" name="Picture 4" descr="http://ts3.mm.bing.net/images/thumbnail.aspx?q=1504925852878&amp;id=6df4dd994e80886e37af83c2432bf3f8&amp;url=http%3a%2f%2fvanityhairextension.files.wordpress.com%2f2010%2f08%2felastic5b65d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44" y="4859667"/>
            <a:ext cx="875777" cy="6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3741084" y="5507940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esource to needs</a:t>
            </a:r>
            <a:endParaRPr lang="en-US" dirty="0"/>
          </a:p>
        </p:txBody>
      </p:sp>
      <p:pic>
        <p:nvPicPr>
          <p:cNvPr id="84" name="Picture 6" descr="http://ts2.mm.bing.net/images/thumbnail.aspx?q=1550003936445&amp;id=87b8fa74d259fef905edcc1a769b8f38&amp;url=http%3a%2f%2fblog.stamps.com%2fwp-content%2fuploads%2f2009%2f08%2flow-cost-tips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03" y="4994804"/>
            <a:ext cx="709341" cy="6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732240" y="5561576"/>
            <a:ext cx="13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TCO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25223"/>
            <a:ext cx="152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65267"/>
            <a:ext cx="152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Technical Infrastructure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878213"/>
            <a:ext cx="152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Compute Infrastructure</a:t>
            </a:r>
          </a:p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496" y="5363696"/>
            <a:ext cx="18722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SIs &amp; VARs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07704" y="730647"/>
            <a:ext cx="6795864" cy="5224947"/>
            <a:chOff x="1578032" y="76200"/>
            <a:chExt cx="7413568" cy="5867646"/>
          </a:xfrm>
        </p:grpSpPr>
        <p:grpSp>
          <p:nvGrpSpPr>
            <p:cNvPr id="8" name="Group 7"/>
            <p:cNvGrpSpPr/>
            <p:nvPr/>
          </p:nvGrpSpPr>
          <p:grpSpPr>
            <a:xfrm>
              <a:off x="3124201" y="993461"/>
              <a:ext cx="4382080" cy="1263274"/>
              <a:chOff x="42907" y="2229871"/>
              <a:chExt cx="1404358" cy="218821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42907" y="2229871"/>
                <a:ext cx="1404358" cy="2188219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Service Provider</a:t>
                </a:r>
                <a:endParaRPr lang="en-US" dirty="0" smtClean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126328" y="2386008"/>
              <a:ext cx="1360968" cy="1242282"/>
              <a:chOff x="534" y="2229871"/>
              <a:chExt cx="1446731" cy="2188219"/>
            </a:xfr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Rounded Rectangle 11"/>
              <p:cNvSpPr/>
              <p:nvPr/>
            </p:nvSpPr>
            <p:spPr>
              <a:xfrm>
                <a:off x="534" y="2229871"/>
                <a:ext cx="1446731" cy="2188219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42907" y="2272244"/>
                <a:ext cx="1361985" cy="2103474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Managed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86571" y="2385240"/>
              <a:ext cx="1433229" cy="1242282"/>
              <a:chOff x="534" y="2229871"/>
              <a:chExt cx="1446731" cy="2188219"/>
            </a:xfr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534" y="2229871"/>
                <a:ext cx="1446731" cy="2188219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Hosted (private cloud)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96000" y="2402059"/>
              <a:ext cx="1410281" cy="1242282"/>
              <a:chOff x="534" y="2229871"/>
              <a:chExt cx="1446731" cy="2188219"/>
            </a:xfr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534" y="2229871"/>
                <a:ext cx="1446731" cy="2188219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Shared (public cloud)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26328" y="3762121"/>
              <a:ext cx="4379953" cy="1219200"/>
              <a:chOff x="42907" y="2137120"/>
              <a:chExt cx="1404358" cy="223859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42907" y="2137120"/>
                <a:ext cx="1404358" cy="2188219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/>
                  <a:t>Data Centre</a:t>
                </a:r>
                <a:endParaRPr lang="en-US" kern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81319" y="990846"/>
              <a:ext cx="1410281" cy="3990475"/>
              <a:chOff x="534" y="2229871"/>
              <a:chExt cx="1446731" cy="218821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534" y="2229871"/>
                <a:ext cx="1446731" cy="2188219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err="1" smtClean="0"/>
                  <a:t>SaaS</a:t>
                </a:r>
                <a:endParaRPr lang="en-US" kern="1200" dirty="0" smtClean="0"/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 dirty="0" smtClean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78032" y="993461"/>
              <a:ext cx="1410281" cy="3990475"/>
              <a:chOff x="534" y="2229871"/>
              <a:chExt cx="1446731" cy="218821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534" y="2229871"/>
                <a:ext cx="1446731" cy="2188219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42907" y="2272244"/>
                <a:ext cx="1361985" cy="21034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DIY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(on premise)</a:t>
                </a:r>
                <a:endParaRPr lang="en-US" sz="1050" kern="1200" dirty="0" smtClean="0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1578032" y="76200"/>
              <a:ext cx="7372262" cy="9146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Transformation</a:t>
              </a:r>
              <a:endParaRPr lang="en-US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9337" y="348857"/>
              <a:ext cx="1118403" cy="380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Dedicated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62156" y="336170"/>
              <a:ext cx="748796" cy="380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Utility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619338" y="5029200"/>
              <a:ext cx="7372262" cy="9146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Transformation</a:t>
              </a:r>
              <a:endParaRPr lang="en-US" sz="2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06467" y="5297270"/>
              <a:ext cx="2088655" cy="380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Consultancy &amp; Resell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8322" y="5297270"/>
              <a:ext cx="1696596" cy="380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Hybrid Solutions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752"/>
            <a:ext cx="8640000" cy="10800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ounded Rectangle 152"/>
          <p:cNvSpPr/>
          <p:nvPr/>
        </p:nvSpPr>
        <p:spPr>
          <a:xfrm>
            <a:off x="323776" y="1736778"/>
            <a:ext cx="2232000" cy="3636000"/>
          </a:xfrm>
          <a:prstGeom prst="roundRect">
            <a:avLst>
              <a:gd name="adj" fmla="val 7189"/>
            </a:avLst>
          </a:prstGeom>
          <a:solidFill>
            <a:srgbClr val="DCE6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56" name="Rounded Rectangle 155"/>
          <p:cNvSpPr/>
          <p:nvPr/>
        </p:nvSpPr>
        <p:spPr>
          <a:xfrm>
            <a:off x="7020272" y="1736778"/>
            <a:ext cx="1295865" cy="3636000"/>
          </a:xfrm>
          <a:prstGeom prst="roundRect">
            <a:avLst>
              <a:gd name="adj" fmla="val 10783"/>
            </a:avLst>
          </a:prstGeom>
          <a:solidFill>
            <a:srgbClr val="DCE6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24" name="Rounded Rectangle 223"/>
          <p:cNvSpPr/>
          <p:nvPr/>
        </p:nvSpPr>
        <p:spPr>
          <a:xfrm>
            <a:off x="2555776" y="1737631"/>
            <a:ext cx="2232000" cy="3636000"/>
          </a:xfrm>
          <a:prstGeom prst="roundRect">
            <a:avLst>
              <a:gd name="adj" fmla="val 7189"/>
            </a:avLst>
          </a:prstGeom>
          <a:solidFill>
            <a:srgbClr val="DCE6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25" name="Rounded Rectangle 224"/>
          <p:cNvSpPr/>
          <p:nvPr/>
        </p:nvSpPr>
        <p:spPr>
          <a:xfrm>
            <a:off x="4788024" y="1737631"/>
            <a:ext cx="2232000" cy="3636000"/>
          </a:xfrm>
          <a:prstGeom prst="roundRect">
            <a:avLst>
              <a:gd name="adj" fmla="val 7189"/>
            </a:avLst>
          </a:prstGeom>
          <a:solidFill>
            <a:srgbClr val="DCE6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</a:rPr>
              <a:t>Cloud and </a:t>
            </a:r>
            <a:r>
              <a:rPr lang="en-GB" dirty="0" smtClean="0">
                <a:latin typeface="Arial" pitchFamily="34" charset="0"/>
              </a:rPr>
              <a:t>Applications</a:t>
            </a:r>
            <a:br>
              <a:rPr lang="en-GB" dirty="0" smtClean="0">
                <a:latin typeface="Arial" pitchFamily="34" charset="0"/>
              </a:rPr>
            </a:br>
            <a:r>
              <a:rPr lang="en-GB" sz="2400" i="1" dirty="0">
                <a:solidFill>
                  <a:schemeClr val="accent1"/>
                </a:solidFill>
              </a:rPr>
              <a:t>Mapped on Performance and Availability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C3C-D866-4E12-AA8D-F7CD08760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Truth and Lies about Latency in the 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F265-F3A2-4042-B6A0-66E797F850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8" name="Picture 28" descr="\\nl-ams-15\JelleZ$\My Documents\My Interxion\Cloud Segment\04 Collateral and Communications\00 Templates\02 Icons\Segment Icons\2D 09 EXCHANGE SMAL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01" y="1952743"/>
            <a:ext cx="647933" cy="6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Group 158"/>
          <p:cNvGrpSpPr/>
          <p:nvPr/>
        </p:nvGrpSpPr>
        <p:grpSpPr>
          <a:xfrm>
            <a:off x="1547664" y="1952779"/>
            <a:ext cx="863910" cy="1079958"/>
            <a:chOff x="3131840" y="1916829"/>
            <a:chExt cx="576000" cy="720051"/>
          </a:xfrm>
        </p:grpSpPr>
        <p:pic>
          <p:nvPicPr>
            <p:cNvPr id="160" name="Picture 18" descr="\\nl-ams-15\JelleZ$\My Documents\My Interxion\Cloud Segment\04 Collateral and Communications\00 Templates\02 Icons\Application Icons\Small\2D 03 EMAIL CAL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84" y="1916829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ectangle 160"/>
            <p:cNvSpPr/>
            <p:nvPr/>
          </p:nvSpPr>
          <p:spPr>
            <a:xfrm>
              <a:off x="3131840" y="234888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Email &amp;</a:t>
              </a:r>
              <a:b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Calendar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780098" y="3069092"/>
            <a:ext cx="863910" cy="1079874"/>
            <a:chOff x="3707904" y="2709011"/>
            <a:chExt cx="576000" cy="719989"/>
          </a:xfrm>
        </p:grpSpPr>
        <p:pic>
          <p:nvPicPr>
            <p:cNvPr id="163" name="Picture 27" descr="\\nl-ams-15\JelleZ$\My Documents\My Interxion\Cloud Segment\04 Collateral and Communications\00 Templates\02 Icons\Application Icons\Small\2D 12 FINANCE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48" y="2709011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Rectangle 163"/>
            <p:cNvSpPr/>
            <p:nvPr/>
          </p:nvSpPr>
          <p:spPr>
            <a:xfrm>
              <a:off x="3707904" y="314100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Finance &amp; Accounting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700656" y="3068960"/>
            <a:ext cx="863910" cy="1079886"/>
            <a:chOff x="3732698" y="1916917"/>
            <a:chExt cx="576000" cy="720003"/>
          </a:xfrm>
        </p:grpSpPr>
        <p:pic>
          <p:nvPicPr>
            <p:cNvPr id="166" name="Picture 26" descr="\\nl-ams-15\JelleZ$\My Documents\My Interxion\Cloud Segment\04 Collateral and Communications\00 Templates\02 Icons\Application Icons\Small\2D 11 ERP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42" y="1916917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Rectangle 166"/>
            <p:cNvSpPr/>
            <p:nvPr/>
          </p:nvSpPr>
          <p:spPr>
            <a:xfrm>
              <a:off x="3732698" y="234892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ERP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546890" y="3069080"/>
            <a:ext cx="863910" cy="1079886"/>
            <a:chOff x="2843808" y="2709003"/>
            <a:chExt cx="576000" cy="719997"/>
          </a:xfrm>
        </p:grpSpPr>
        <p:pic>
          <p:nvPicPr>
            <p:cNvPr id="169" name="Picture 15" descr="\\nl-ams-15\JelleZ$\My Documents\My Interxion\Cloud Segment\04 Collateral and Communications\00 Templates\02 Icons\Application Icons\Small\2D 13 HR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64" y="2709003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Rectangle 169"/>
            <p:cNvSpPr/>
            <p:nvPr/>
          </p:nvSpPr>
          <p:spPr>
            <a:xfrm>
              <a:off x="2843808" y="314100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HRM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99792" y="1955693"/>
            <a:ext cx="863910" cy="1079958"/>
            <a:chOff x="4427984" y="1916833"/>
            <a:chExt cx="576000" cy="720047"/>
          </a:xfrm>
        </p:grpSpPr>
        <p:pic>
          <p:nvPicPr>
            <p:cNvPr id="172" name="Picture 20" descr="\\nl-ams-15\JelleZ$\My Documents\My Interxion\Cloud Segment\04 Collateral and Communications\00 Templates\02 Icons\Application Icons\Small\2D 05 CRM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040" y="1916833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" name="Rectangle 172"/>
            <p:cNvSpPr/>
            <p:nvPr/>
          </p:nvSpPr>
          <p:spPr>
            <a:xfrm>
              <a:off x="4427984" y="234888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CRM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780098" y="1946189"/>
            <a:ext cx="863910" cy="1073296"/>
            <a:chOff x="5003920" y="1916864"/>
            <a:chExt cx="576000" cy="715606"/>
          </a:xfrm>
        </p:grpSpPr>
        <p:pic>
          <p:nvPicPr>
            <p:cNvPr id="175" name="Picture 25" descr="\\nl-ams-15\JelleZ$\My Documents\My Interxion\Cloud Segment\04 Collateral and Communications\00 Templates\02 Icons\Application Icons\Small\2D 10 BILL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976" y="1916864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" name="Rectangle 175"/>
            <p:cNvSpPr/>
            <p:nvPr/>
          </p:nvSpPr>
          <p:spPr>
            <a:xfrm>
              <a:off x="5003920" y="234447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Payments &amp; Transactions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932130" y="3069032"/>
            <a:ext cx="863910" cy="1079934"/>
            <a:chOff x="4716080" y="2708970"/>
            <a:chExt cx="576000" cy="720030"/>
          </a:xfrm>
        </p:grpSpPr>
        <p:pic>
          <p:nvPicPr>
            <p:cNvPr id="178" name="Picture 23" descr="\\nl-ams-15\JelleZ$\My Documents\My Interxion\Cloud Segment\04 Collateral and Communications\00 Templates\02 Icons\Application Icons\Small\2D 08 VIRT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88" y="2708970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9" name="Rectangle 178"/>
            <p:cNvSpPr/>
            <p:nvPr/>
          </p:nvSpPr>
          <p:spPr>
            <a:xfrm>
              <a:off x="4716080" y="314100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Virtual Desktops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67544" y="1952899"/>
            <a:ext cx="863910" cy="1079886"/>
            <a:chOff x="2411824" y="2708957"/>
            <a:chExt cx="576000" cy="719995"/>
          </a:xfrm>
        </p:grpSpPr>
        <p:pic>
          <p:nvPicPr>
            <p:cNvPr id="181" name="Picture 17" descr="\\nl-ams-15\JelleZ$\My Documents\My Interxion\Cloud Segment\04 Collateral and Communications\00 Templates\02 Icons\Application Icons\Small\2D 02 BACKUP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816" y="2708957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Rectangle 181"/>
            <p:cNvSpPr/>
            <p:nvPr/>
          </p:nvSpPr>
          <p:spPr>
            <a:xfrm>
              <a:off x="2411824" y="3140952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Backup &amp; Recovery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7236296" y="2600830"/>
            <a:ext cx="863910" cy="431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 anchorCtr="0"/>
          <a:lstStyle/>
          <a:p>
            <a:pPr algn="ctr"/>
            <a:r>
              <a:rPr lang="en-GB" sz="10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Black Box (M2M) Trading</a:t>
            </a:r>
            <a:endParaRPr lang="en-GB" sz="1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467544" y="4229241"/>
            <a:ext cx="863910" cy="1079886"/>
            <a:chOff x="1835696" y="3717128"/>
            <a:chExt cx="576000" cy="720000"/>
          </a:xfrm>
        </p:grpSpPr>
        <p:pic>
          <p:nvPicPr>
            <p:cNvPr id="185" name="Picture 19" descr="\\nl-ams-15\JelleZ$\My Documents\My Interxion\Cloud Segment\04 Collateral and Communications\00 Templates\02 Icons\Application Icons\Small\2D 04 TESTING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52" y="37171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Rectangle 185"/>
            <p:cNvSpPr/>
            <p:nvPr/>
          </p:nvSpPr>
          <p:spPr>
            <a:xfrm>
              <a:off x="1835696" y="4149128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Test &amp; Development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976365" y="1952779"/>
            <a:ext cx="971899" cy="1079885"/>
            <a:chOff x="5629039" y="1880771"/>
            <a:chExt cx="971899" cy="1079885"/>
          </a:xfrm>
        </p:grpSpPr>
        <p:pic>
          <p:nvPicPr>
            <p:cNvPr id="157" name="Picture 22" descr="\\nl-ams-15\JelleZ$\My Documents\My Interxion\Cloud Segment\04 Collateral and Communications\00 Templates\02 Icons\Application Icons\Small\2D 07 COLLAB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594" y="1880771"/>
              <a:ext cx="647933" cy="64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Rectangle 186"/>
            <p:cNvSpPr/>
            <p:nvPr/>
          </p:nvSpPr>
          <p:spPr>
            <a:xfrm>
              <a:off x="5629039" y="2528702"/>
              <a:ext cx="971899" cy="431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Unified</a:t>
              </a:r>
            </a:p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Communication</a:t>
              </a:r>
            </a:p>
            <a:p>
              <a:pPr algn="ctr"/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547754" y="4229241"/>
            <a:ext cx="863910" cy="1079886"/>
            <a:chOff x="2411760" y="3573006"/>
            <a:chExt cx="576000" cy="720010"/>
          </a:xfrm>
        </p:grpSpPr>
        <p:pic>
          <p:nvPicPr>
            <p:cNvPr id="189" name="Picture 16" descr="\\nl-ams-15\JelleZ$\My Documents\My Interxion\Cloud Segment\04 Collateral and Communications\00 Templates\02 Icons\Application Icons\Small\2D 01 WEB APP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573006"/>
              <a:ext cx="432000" cy="43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Rectangle 189"/>
            <p:cNvSpPr/>
            <p:nvPr/>
          </p:nvSpPr>
          <p:spPr>
            <a:xfrm>
              <a:off x="2411760" y="4005016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Web</a:t>
              </a:r>
              <a:b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Browsing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035039" y="4229241"/>
            <a:ext cx="863910" cy="1079886"/>
            <a:chOff x="5004112" y="3717128"/>
            <a:chExt cx="576000" cy="720000"/>
          </a:xfrm>
        </p:grpSpPr>
        <p:pic>
          <p:nvPicPr>
            <p:cNvPr id="192" name="Picture 18" descr="\\nl-ams-15\JelleZ$\My Documents\My Interxion\Cloud Segment\04 Collateral and Communications\00 Templates\02 Icons\Segment Icons\2D 05 BROADCAST SMALL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928" y="37171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Rectangle 192"/>
            <p:cNvSpPr/>
            <p:nvPr/>
          </p:nvSpPr>
          <p:spPr>
            <a:xfrm>
              <a:off x="5004112" y="4149128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Video &amp; Live</a:t>
              </a:r>
              <a:b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Streaming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932226" y="4229241"/>
            <a:ext cx="863910" cy="1079886"/>
            <a:chOff x="4428048" y="3717128"/>
            <a:chExt cx="576000" cy="720000"/>
          </a:xfrm>
        </p:grpSpPr>
        <p:pic>
          <p:nvPicPr>
            <p:cNvPr id="195" name="Picture 19" descr="\\nl-ams-15\JelleZ$\My Documents\My Interxion\Cloud Segment\04 Collateral and Communications\00 Templates\02 Icons\Segment Icons\2D 04 GAMING SMALL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12" y="37171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Rectangle 195"/>
            <p:cNvSpPr/>
            <p:nvPr/>
          </p:nvSpPr>
          <p:spPr>
            <a:xfrm>
              <a:off x="4428048" y="4149128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Gaming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2700656" y="4229169"/>
            <a:ext cx="863910" cy="1079886"/>
            <a:chOff x="3131840" y="3717080"/>
            <a:chExt cx="576000" cy="720000"/>
          </a:xfrm>
        </p:grpSpPr>
        <p:pic>
          <p:nvPicPr>
            <p:cNvPr id="198" name="Picture 21" descr="\\nl-ams-15\JelleZ$\My Documents\My Interxion\Cloud Segment\04 Collateral and Communications\00 Templates\02 Icons\Application Icons\Small\2D 06 DOC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84" y="3717080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Rectangle 198"/>
            <p:cNvSpPr/>
            <p:nvPr/>
          </p:nvSpPr>
          <p:spPr>
            <a:xfrm>
              <a:off x="3131840" y="4149080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Document Management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0" name="Pentagon 199"/>
          <p:cNvSpPr/>
          <p:nvPr/>
        </p:nvSpPr>
        <p:spPr>
          <a:xfrm rot="16200000">
            <a:off x="6732424" y="3429216"/>
            <a:ext cx="3600000" cy="288000"/>
          </a:xfrm>
          <a:prstGeom prst="homePlate">
            <a:avLst>
              <a:gd name="adj" fmla="val 42373"/>
            </a:avLst>
          </a:prstGeom>
          <a:gradFill flip="none" rotWithShape="1">
            <a:gsLst>
              <a:gs pos="0">
                <a:srgbClr val="008ECD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rgbClr val="0011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Availability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6034943" y="3069032"/>
            <a:ext cx="863910" cy="1079886"/>
            <a:chOff x="4427984" y="2708971"/>
            <a:chExt cx="576000" cy="719997"/>
          </a:xfrm>
        </p:grpSpPr>
        <p:pic>
          <p:nvPicPr>
            <p:cNvPr id="204" name="Picture 33" descr="\\nl-ams-15\JelleZ$\My Documents\My Interxion\Cloud Segment\04 Collateral and Communications\00 Templates\02 Icons\Network icons\Small\NET 2D 03 Storage.t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363" y="2708971"/>
              <a:ext cx="432000" cy="4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Rectangle 204"/>
            <p:cNvSpPr/>
            <p:nvPr/>
          </p:nvSpPr>
          <p:spPr>
            <a:xfrm>
              <a:off x="4427984" y="3140968"/>
              <a:ext cx="576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Network Storage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467544" y="3069032"/>
            <a:ext cx="917905" cy="1079886"/>
            <a:chOff x="1827735" y="2708964"/>
            <a:chExt cx="612000" cy="720003"/>
          </a:xfrm>
        </p:grpSpPr>
        <p:sp>
          <p:nvSpPr>
            <p:cNvPr id="207" name="Rectangle 206"/>
            <p:cNvSpPr/>
            <p:nvPr/>
          </p:nvSpPr>
          <p:spPr>
            <a:xfrm>
              <a:off x="1827735" y="3140967"/>
              <a:ext cx="61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Analytics</a:t>
              </a:r>
            </a:p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(Big Data)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8" name="Picture 35" descr="\\nl-ams-15\JelleZ$\My Documents\My Interxion\Cloud Segment\04 Collateral and Communications\00 Templates\02 Icons\Segment Icons\2D 07 GRAPH SMALL.tif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3" y="2708964"/>
              <a:ext cx="432000" cy="43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" name="Rectangle 209"/>
          <p:cNvSpPr/>
          <p:nvPr/>
        </p:nvSpPr>
        <p:spPr>
          <a:xfrm>
            <a:off x="359776" y="5445255"/>
            <a:ext cx="216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en-GB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             &lt; 80ms RTD</a:t>
            </a:r>
            <a:endParaRPr lang="en-GB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2592024" y="5445256"/>
            <a:ext cx="216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en-GB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Medium         &lt; 40ms RTD</a:t>
            </a:r>
            <a:endParaRPr lang="en-GB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824272" y="5445256"/>
            <a:ext cx="2160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en-GB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              &lt; 20ms RTD</a:t>
            </a:r>
            <a:endParaRPr lang="en-GB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062920" y="5445256"/>
            <a:ext cx="1224000" cy="28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r"/>
            <a:r>
              <a:rPr lang="en-GB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 1</a:t>
            </a:r>
            <a:r>
              <a:rPr lang="en-GB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 RTD</a:t>
            </a:r>
            <a:endParaRPr lang="en-GB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Pentagon 213"/>
          <p:cNvSpPr/>
          <p:nvPr/>
        </p:nvSpPr>
        <p:spPr>
          <a:xfrm>
            <a:off x="360424" y="1340768"/>
            <a:ext cx="7956000" cy="288000"/>
          </a:xfrm>
          <a:prstGeom prst="homePlate">
            <a:avLst>
              <a:gd name="adj" fmla="val 42373"/>
            </a:avLst>
          </a:prstGeom>
          <a:gradFill flip="none" rotWithShape="1">
            <a:gsLst>
              <a:gs pos="0">
                <a:srgbClr val="008ECD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rgbClr val="0011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Performance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4926155" y="1946117"/>
            <a:ext cx="863910" cy="1086665"/>
            <a:chOff x="4673620" y="1874109"/>
            <a:chExt cx="863910" cy="1086665"/>
          </a:xfrm>
        </p:grpSpPr>
        <p:sp>
          <p:nvSpPr>
            <p:cNvPr id="201" name="Rectangle 200"/>
            <p:cNvSpPr/>
            <p:nvPr/>
          </p:nvSpPr>
          <p:spPr>
            <a:xfrm>
              <a:off x="4673620" y="2528818"/>
              <a:ext cx="863910" cy="431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Private</a:t>
              </a:r>
              <a:b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Cloud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4779455" y="1874109"/>
              <a:ext cx="647933" cy="647932"/>
            </a:xfrm>
            <a:prstGeom prst="roundRect">
              <a:avLst>
                <a:gd name="adj" fmla="val 77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pic>
          <p:nvPicPr>
            <p:cNvPr id="222" name="Picture 7" descr="\\nl-ams-15\JelleZ$\My Documents\My Interxion\Cloud Segment\04 Collateral and Communications\00 Templates\02 Icons\Network icons\Medium\NET Inv 08 Internet.tif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455" y="1874181"/>
              <a:ext cx="647933" cy="64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7" name="Group 226"/>
          <p:cNvGrpSpPr/>
          <p:nvPr/>
        </p:nvGrpSpPr>
        <p:grpSpPr>
          <a:xfrm>
            <a:off x="3780098" y="4221088"/>
            <a:ext cx="863910" cy="1088038"/>
            <a:chOff x="3599587" y="4248751"/>
            <a:chExt cx="863910" cy="1088038"/>
          </a:xfrm>
        </p:grpSpPr>
        <p:sp>
          <p:nvSpPr>
            <p:cNvPr id="202" name="Rectangle 201"/>
            <p:cNvSpPr/>
            <p:nvPr/>
          </p:nvSpPr>
          <p:spPr>
            <a:xfrm>
              <a:off x="3599587" y="4904835"/>
              <a:ext cx="863910" cy="431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pPr algn="ctr"/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Public</a:t>
              </a:r>
              <a:b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Cloud</a:t>
              </a:r>
              <a:endParaRPr lang="en-GB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10085" y="4248751"/>
              <a:ext cx="647933" cy="647932"/>
            </a:xfrm>
            <a:prstGeom prst="roundRect">
              <a:avLst>
                <a:gd name="adj" fmla="val 77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pic>
          <p:nvPicPr>
            <p:cNvPr id="223" name="Picture 7" descr="\\nl-ams-15\JelleZ$\My Documents\My Interxion\Cloud Segment\04 Collateral and Communications\00 Templates\02 Icons\Network icons\Medium\NET Inv 08 Internet.tif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085" y="4248823"/>
              <a:ext cx="647933" cy="64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0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xion Fresh 2011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1F497D"/>
      </a:accent2>
      <a:accent3>
        <a:srgbClr val="4F81BD"/>
      </a:accent3>
      <a:accent4>
        <a:srgbClr val="00B0F0"/>
      </a:accent4>
      <a:accent5>
        <a:srgbClr val="C9C9C9"/>
      </a:accent5>
      <a:accent6>
        <a:srgbClr val="70707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544</Words>
  <Application>Microsoft Office PowerPoint</Application>
  <PresentationFormat>On-screen Show (4:3)</PresentationFormat>
  <Paragraphs>135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Interxion Fresh 2011</vt:lpstr>
      <vt:lpstr>PowerPoint Presentation</vt:lpstr>
      <vt:lpstr>Interxion at a Glance</vt:lpstr>
      <vt:lpstr>Ireland at a glance</vt:lpstr>
      <vt:lpstr>Cloud Today</vt:lpstr>
      <vt:lpstr>Factors driving Cloud Investments</vt:lpstr>
      <vt:lpstr>Obstacles to Cloud Implementation</vt:lpstr>
      <vt:lpstr>We live in a world of many clouds</vt:lpstr>
      <vt:lpstr>Transformation Process</vt:lpstr>
      <vt:lpstr>Cloud and Applications Mapped on Performance and Availability</vt:lpstr>
      <vt:lpstr>Enterprise needs drive Hybrid</vt:lpstr>
      <vt:lpstr>Interxion Cloud Hubs Data center becomes  neutral Eco-System for delivering hybrid solutions</vt:lpstr>
    </vt:vector>
  </TitlesOfParts>
  <Company>Interxion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keeps the cloud in the air?</dc:title>
  <dc:creator>Jelle Frank van der Zwet</dc:creator>
  <cp:lastModifiedBy>Vincent in't Veld</cp:lastModifiedBy>
  <cp:revision>456</cp:revision>
  <cp:lastPrinted>2011-12-08T07:05:44Z</cp:lastPrinted>
  <dcterms:created xsi:type="dcterms:W3CDTF">2011-12-07T08:26:01Z</dcterms:created>
  <dcterms:modified xsi:type="dcterms:W3CDTF">2012-06-18T21:21:09Z</dcterms:modified>
</cp:coreProperties>
</file>